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83" r:id="rId3"/>
    <p:sldId id="257" r:id="rId4"/>
    <p:sldId id="258" r:id="rId5"/>
    <p:sldId id="299" r:id="rId6"/>
    <p:sldId id="300" r:id="rId7"/>
    <p:sldId id="301" r:id="rId8"/>
    <p:sldId id="303" r:id="rId9"/>
    <p:sldId id="314" r:id="rId10"/>
    <p:sldId id="260" r:id="rId11"/>
    <p:sldId id="262" r:id="rId12"/>
    <p:sldId id="288" r:id="rId13"/>
    <p:sldId id="289" r:id="rId14"/>
    <p:sldId id="291" r:id="rId15"/>
    <p:sldId id="292" r:id="rId16"/>
    <p:sldId id="293" r:id="rId17"/>
    <p:sldId id="294" r:id="rId18"/>
    <p:sldId id="295" r:id="rId19"/>
    <p:sldId id="296" r:id="rId20"/>
    <p:sldId id="305" r:id="rId21"/>
    <p:sldId id="306" r:id="rId22"/>
    <p:sldId id="261" r:id="rId23"/>
    <p:sldId id="264" r:id="rId24"/>
    <p:sldId id="287" r:id="rId25"/>
    <p:sldId id="286" r:id="rId26"/>
    <p:sldId id="310" r:id="rId27"/>
    <p:sldId id="311" r:id="rId28"/>
    <p:sldId id="312" r:id="rId29"/>
    <p:sldId id="313" r:id="rId30"/>
    <p:sldId id="263" r:id="rId31"/>
    <p:sldId id="266" r:id="rId32"/>
    <p:sldId id="285" r:id="rId33"/>
    <p:sldId id="284" r:id="rId34"/>
    <p:sldId id="307" r:id="rId35"/>
    <p:sldId id="308" r:id="rId36"/>
    <p:sldId id="309" r:id="rId37"/>
    <p:sldId id="329" r:id="rId38"/>
    <p:sldId id="265" r:id="rId39"/>
    <p:sldId id="274" r:id="rId40"/>
    <p:sldId id="321" r:id="rId41"/>
    <p:sldId id="322" r:id="rId42"/>
    <p:sldId id="323" r:id="rId43"/>
    <p:sldId id="344" r:id="rId44"/>
    <p:sldId id="273" r:id="rId45"/>
    <p:sldId id="275" r:id="rId46"/>
    <p:sldId id="331" r:id="rId47"/>
    <p:sldId id="341" r:id="rId48"/>
    <p:sldId id="272" r:id="rId49"/>
    <p:sldId id="276" r:id="rId50"/>
    <p:sldId id="297" r:id="rId51"/>
    <p:sldId id="302" r:id="rId52"/>
    <p:sldId id="304" r:id="rId53"/>
    <p:sldId id="271" r:id="rId54"/>
    <p:sldId id="277" r:id="rId55"/>
    <p:sldId id="298" r:id="rId56"/>
    <p:sldId id="319" r:id="rId57"/>
    <p:sldId id="320" r:id="rId58"/>
    <p:sldId id="334" r:id="rId59"/>
    <p:sldId id="335" r:id="rId60"/>
    <p:sldId id="270" r:id="rId61"/>
    <p:sldId id="278" r:id="rId62"/>
    <p:sldId id="290" r:id="rId63"/>
    <p:sldId id="325" r:id="rId64"/>
    <p:sldId id="330" r:id="rId65"/>
    <p:sldId id="268" r:id="rId66"/>
    <p:sldId id="280" r:id="rId67"/>
    <p:sldId id="267" r:id="rId68"/>
    <p:sldId id="282" r:id="rId69"/>
    <p:sldId id="315" r:id="rId70"/>
    <p:sldId id="316" r:id="rId71"/>
    <p:sldId id="317" r:id="rId72"/>
    <p:sldId id="318" r:id="rId73"/>
    <p:sldId id="336" r:id="rId74"/>
    <p:sldId id="281" r:id="rId75"/>
    <p:sldId id="259" r:id="rId76"/>
    <p:sldId id="327" r:id="rId77"/>
    <p:sldId id="333" r:id="rId78"/>
    <p:sldId id="343" r:id="rId7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8" d="100"/>
          <a:sy n="88" d="100"/>
        </p:scale>
        <p:origin x="-466" y="-8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1D627F-3763-436C-B8D8-59133608A091}" type="datetimeFigureOut">
              <a:rPr lang="ru-RU" smtClean="0"/>
              <a:pPr/>
              <a:t>26.02.2024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622789-A6EF-43E4-9D31-99D69AE29988}" type="slidenum">
              <a:rPr lang="ru-RU" smtClean="0"/>
              <a:pPr/>
              <a:t>‹#›</a:t>
            </a:fld>
            <a:endParaRPr lang="ru-RU"/>
          </a:p>
        </p:txBody>
      </p:sp>
    </p:spTree>
    <p:extLst>
      <p:ext uri="{BB962C8B-B14F-4D97-AF65-F5344CB8AC3E}">
        <p14:creationId xmlns:p14="http://schemas.microsoft.com/office/powerpoint/2010/main" xmlns="" val="4258720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F622789-A6EF-43E4-9D31-99D69AE29988}" type="slidenum">
              <a:rPr lang="ru-RU" smtClean="0"/>
              <a:pPr/>
              <a:t>24</a:t>
            </a:fld>
            <a:endParaRPr lang="ru-RU"/>
          </a:p>
        </p:txBody>
      </p:sp>
    </p:spTree>
    <p:extLst>
      <p:ext uri="{BB962C8B-B14F-4D97-AF65-F5344CB8AC3E}">
        <p14:creationId xmlns:p14="http://schemas.microsoft.com/office/powerpoint/2010/main" xmlns="" val="3599323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62815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2841796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281709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2920282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415574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402905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2669083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2291579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407552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652886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07E21B8-89F1-4498-97C1-4C185E80E03E}" type="datetimeFigureOut">
              <a:rPr lang="ru-RU" smtClean="0"/>
              <a:pPr/>
              <a:t>26.02.2024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758528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E21B8-89F1-4498-97C1-4C185E80E03E}" type="datetimeFigureOut">
              <a:rPr lang="ru-RU" smtClean="0"/>
              <a:pPr/>
              <a:t>26.02.2024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75DD3D-973E-4020-9F67-E32A66ADE5E1}" type="slidenum">
              <a:rPr lang="ru-RU" smtClean="0"/>
              <a:pPr/>
              <a:t>‹#›</a:t>
            </a:fld>
            <a:endParaRPr lang="ru-RU"/>
          </a:p>
        </p:txBody>
      </p:sp>
    </p:spTree>
    <p:extLst>
      <p:ext uri="{BB962C8B-B14F-4D97-AF65-F5344CB8AC3E}">
        <p14:creationId xmlns:p14="http://schemas.microsoft.com/office/powerpoint/2010/main" xmlns="" val="2898657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20.xml"/><Relationship Id="rId3" Type="http://schemas.openxmlformats.org/officeDocument/2006/relationships/slide" Target="slide11.xml"/><Relationship Id="rId7" Type="http://schemas.openxmlformats.org/officeDocument/2006/relationships/slide" Target="slide14.xml"/><Relationship Id="rId12" Type="http://schemas.openxmlformats.org/officeDocument/2006/relationships/slide" Target="slide19.xml"/><Relationship Id="rId2" Type="http://schemas.openxmlformats.org/officeDocument/2006/relationships/image" Target="../media/image4.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18.xml"/><Relationship Id="rId5" Type="http://schemas.openxmlformats.org/officeDocument/2006/relationships/slide" Target="slide12.xml"/><Relationship Id="rId15" Type="http://schemas.openxmlformats.org/officeDocument/2006/relationships/slide" Target="slide2.xml"/><Relationship Id="rId10" Type="http://schemas.openxmlformats.org/officeDocument/2006/relationships/slide" Target="slide17.xml"/><Relationship Id="rId4" Type="http://schemas.openxmlformats.org/officeDocument/2006/relationships/image" Target="../media/image5.png"/><Relationship Id="rId9" Type="http://schemas.openxmlformats.org/officeDocument/2006/relationships/slide" Target="slide16.xml"/><Relationship Id="rId14" Type="http://schemas.openxmlformats.org/officeDocument/2006/relationships/slide" Target="slide21.xml"/></Relationships>
</file>

<file path=ppt/slides/_rels/slide1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slide" Target="slide38.xml"/><Relationship Id="rId13" Type="http://schemas.openxmlformats.org/officeDocument/2006/relationships/slide" Target="slide65.xml"/><Relationship Id="rId3" Type="http://schemas.openxmlformats.org/officeDocument/2006/relationships/slide" Target="slide3.xml"/><Relationship Id="rId7" Type="http://schemas.openxmlformats.org/officeDocument/2006/relationships/slide" Target="slide30.xml"/><Relationship Id="rId12" Type="http://schemas.openxmlformats.org/officeDocument/2006/relationships/slide" Target="slide60.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22.xml"/><Relationship Id="rId11" Type="http://schemas.openxmlformats.org/officeDocument/2006/relationships/slide" Target="slide53.xml"/><Relationship Id="rId5" Type="http://schemas.openxmlformats.org/officeDocument/2006/relationships/image" Target="../media/image3.png"/><Relationship Id="rId15" Type="http://schemas.openxmlformats.org/officeDocument/2006/relationships/slide" Target="slide74.xml"/><Relationship Id="rId10" Type="http://schemas.openxmlformats.org/officeDocument/2006/relationships/slide" Target="slide48.xml"/><Relationship Id="rId4" Type="http://schemas.openxmlformats.org/officeDocument/2006/relationships/slide" Target="slide10.xml"/><Relationship Id="rId9" Type="http://schemas.openxmlformats.org/officeDocument/2006/relationships/slide" Target="slide44.xml"/><Relationship Id="rId14" Type="http://schemas.openxmlformats.org/officeDocument/2006/relationships/slide" Target="slide67.xml"/></Relationships>
</file>

<file path=ppt/slides/_rels/slide2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2.xml"/><Relationship Id="rId7" Type="http://schemas.openxmlformats.org/officeDocument/2006/relationships/slide" Target="slide28.xml"/><Relationship Id="rId12" Type="http://schemas.openxmlformats.org/officeDocument/2006/relationships/slide" Target="slide23.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slide" Target="slide24.xml"/><Relationship Id="rId5" Type="http://schemas.openxmlformats.org/officeDocument/2006/relationships/slide" Target="slide29.xml"/><Relationship Id="rId10" Type="http://schemas.openxmlformats.org/officeDocument/2006/relationships/slide" Target="slide25.xml"/><Relationship Id="rId4" Type="http://schemas.openxmlformats.org/officeDocument/2006/relationships/image" Target="../media/image6.png"/><Relationship Id="rId9" Type="http://schemas.openxmlformats.org/officeDocument/2006/relationships/slide" Target="slide26.xml"/></Relationships>
</file>

<file path=ppt/slides/_rels/slide2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slide" Target="slide22.xml"/></Relationships>
</file>

<file path=ppt/slides/_rels/slide2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4.xml"/><Relationship Id="rId7" Type="http://schemas.openxmlformats.org/officeDocument/2006/relationships/slide" Target="slide6.xml"/><Relationship Id="rId12"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slide" Target="slide2.xml"/><Relationship Id="rId5" Type="http://schemas.openxmlformats.org/officeDocument/2006/relationships/slide" Target="slide5.xml"/><Relationship Id="rId10" Type="http://schemas.openxmlformats.org/officeDocument/2006/relationships/slide" Target="slide9.xml"/><Relationship Id="rId4" Type="http://schemas.openxmlformats.org/officeDocument/2006/relationships/image" Target="../media/image3.png"/><Relationship Id="rId9" Type="http://schemas.openxmlformats.org/officeDocument/2006/relationships/slide" Target="slide8.xml"/></Relationships>
</file>

<file path=ppt/slides/_rels/slide30.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2.xml"/><Relationship Id="rId7" Type="http://schemas.openxmlformats.org/officeDocument/2006/relationships/slide" Target="slide35.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slide" Target="slide31.xml"/><Relationship Id="rId5" Type="http://schemas.openxmlformats.org/officeDocument/2006/relationships/slide" Target="slide36.xml"/><Relationship Id="rId10" Type="http://schemas.openxmlformats.org/officeDocument/2006/relationships/slide" Target="slide32.xml"/><Relationship Id="rId4" Type="http://schemas.openxmlformats.org/officeDocument/2006/relationships/image" Target="../media/image6.png"/><Relationship Id="rId9" Type="http://schemas.openxmlformats.org/officeDocument/2006/relationships/slide" Target="slide33.xml"/></Relationships>
</file>

<file path=ppt/slides/_rels/slide3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2.xml"/><Relationship Id="rId7" Type="http://schemas.openxmlformats.org/officeDocument/2006/relationships/slide" Target="slide40.xml"/><Relationship Id="rId12"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slide" Target="slide43.xml"/><Relationship Id="rId5" Type="http://schemas.openxmlformats.org/officeDocument/2006/relationships/slide" Target="slide41.xml"/><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slide" Target="slide42.xml"/></Relationships>
</file>

<file path=ppt/slides/_rels/slide39.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slide" Target="slide2.xml"/><Relationship Id="rId7" Type="http://schemas.openxmlformats.org/officeDocument/2006/relationships/slide" Target="slide46.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47.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2.xml"/><Relationship Id="rId7" Type="http://schemas.openxmlformats.org/officeDocument/2006/relationships/slide" Target="slide5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52.xml"/><Relationship Id="rId4" Type="http://schemas.openxmlformats.org/officeDocument/2006/relationships/image" Target="../media/image6.png"/><Relationship Id="rId9" Type="http://schemas.openxmlformats.org/officeDocument/2006/relationships/slide" Target="slide49.xml"/></Relationships>
</file>

<file path=ppt/slides/_rels/slide49.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slide" Target="slide2.xml"/><Relationship Id="rId7" Type="http://schemas.openxmlformats.org/officeDocument/2006/relationships/slide" Target="slide58.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slide" Target="slide54.xml"/><Relationship Id="rId5" Type="http://schemas.openxmlformats.org/officeDocument/2006/relationships/slide" Target="slide59.xml"/><Relationship Id="rId10" Type="http://schemas.openxmlformats.org/officeDocument/2006/relationships/slide" Target="slide55.xml"/><Relationship Id="rId4" Type="http://schemas.openxmlformats.org/officeDocument/2006/relationships/image" Target="../media/image6.png"/><Relationship Id="rId9" Type="http://schemas.openxmlformats.org/officeDocument/2006/relationships/slide" Target="slide56.xml"/></Relationships>
</file>

<file path=ppt/slides/_rels/slide54.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slide" Target="slide2.xml"/><Relationship Id="rId7" Type="http://schemas.openxmlformats.org/officeDocument/2006/relationships/slide" Target="slide63.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64.xml"/><Relationship Id="rId4" Type="http://schemas.openxmlformats.org/officeDocument/2006/relationships/image" Target="../media/image6.png"/><Relationship Id="rId9" Type="http://schemas.openxmlformats.org/officeDocument/2006/relationships/slide" Target="slide61.xml"/></Relationships>
</file>

<file path=ppt/slides/_rels/slide61.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66.xml"/><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2.xml"/><Relationship Id="rId7" Type="http://schemas.openxmlformats.org/officeDocument/2006/relationships/slide" Target="slide72.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slide" Target="slide68.xml"/><Relationship Id="rId5" Type="http://schemas.openxmlformats.org/officeDocument/2006/relationships/slide" Target="slide73.xml"/><Relationship Id="rId10" Type="http://schemas.openxmlformats.org/officeDocument/2006/relationships/slide" Target="slide69.xml"/><Relationship Id="rId4" Type="http://schemas.openxmlformats.org/officeDocument/2006/relationships/image" Target="../media/image6.png"/><Relationship Id="rId9" Type="http://schemas.openxmlformats.org/officeDocument/2006/relationships/slide" Target="slide70.xml"/></Relationships>
</file>

<file path=ppt/slides/_rels/slide68.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9.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1.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3.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4.xml.rels><?xml version="1.0" encoding="UTF-8" standalone="yes"?>
<Relationships xmlns="http://schemas.openxmlformats.org/package/2006/relationships"><Relationship Id="rId8" Type="http://schemas.openxmlformats.org/officeDocument/2006/relationships/slide" Target="slide75.xml"/><Relationship Id="rId3" Type="http://schemas.openxmlformats.org/officeDocument/2006/relationships/slide" Target="slide2.xml"/><Relationship Id="rId7" Type="http://schemas.openxmlformats.org/officeDocument/2006/relationships/slide" Target="slide76.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77.xml"/><Relationship Id="rId4" Type="http://schemas.openxmlformats.org/officeDocument/2006/relationships/image" Target="../media/image6.png"/></Relationships>
</file>

<file path=ppt/slides/_rels/slide75.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6.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77273" y="0"/>
            <a:ext cx="12311271" cy="6858000"/>
          </a:xfrm>
          <a:prstGeom prst="rect">
            <a:avLst/>
          </a:prstGeom>
        </p:spPr>
      </p:pic>
      <p:sp>
        <p:nvSpPr>
          <p:cNvPr id="5" name="Прямоугольник 4"/>
          <p:cNvSpPr/>
          <p:nvPr/>
        </p:nvSpPr>
        <p:spPr>
          <a:xfrm>
            <a:off x="2358887" y="1404730"/>
            <a:ext cx="7487478" cy="39358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smtClean="0">
                <a:latin typeface="Times New Roman" pitchFamily="18" charset="0"/>
                <a:cs typeface="Times New Roman" pitchFamily="18" charset="0"/>
              </a:rPr>
              <a:t>Муниципальное бюджетное дошкольное образовательное учреждение</a:t>
            </a:r>
          </a:p>
          <a:p>
            <a:pPr algn="ctr"/>
            <a:r>
              <a:rPr lang="ru-RU" sz="1400" dirty="0" smtClean="0">
                <a:latin typeface="Times New Roman" pitchFamily="18" charset="0"/>
                <a:cs typeface="Times New Roman" pitchFamily="18" charset="0"/>
              </a:rPr>
              <a:t>«Детский сад комбинированного вида № 32»</a:t>
            </a:r>
          </a:p>
          <a:p>
            <a:pPr algn="ctr"/>
            <a:r>
              <a:rPr lang="ru-RU" sz="1400" dirty="0" smtClean="0">
                <a:latin typeface="Times New Roman" pitchFamily="18" charset="0"/>
                <a:cs typeface="Times New Roman" pitchFamily="18" charset="0"/>
              </a:rPr>
              <a:t>141300 г. Московская область, город Сергиев Посад,</a:t>
            </a:r>
          </a:p>
          <a:p>
            <a:pPr algn="ctr"/>
            <a:r>
              <a:rPr lang="ru-RU" sz="1400" dirty="0" smtClean="0">
                <a:latin typeface="Times New Roman" pitchFamily="18" charset="0"/>
                <a:cs typeface="Times New Roman" pitchFamily="18" charset="0"/>
              </a:rPr>
              <a:t>ул. Дружбы, д. 13</a:t>
            </a:r>
          </a:p>
          <a:p>
            <a:pPr algn="ctr"/>
            <a:r>
              <a:rPr lang="ru-RU" sz="1400" dirty="0" smtClean="0">
                <a:latin typeface="Times New Roman" pitchFamily="18" charset="0"/>
                <a:cs typeface="Times New Roman" pitchFamily="18" charset="0"/>
              </a:rPr>
              <a:t>тел.: 542-03-73</a:t>
            </a:r>
            <a:endParaRPr lang="ru-RU" sz="2400" dirty="0" smtClean="0">
              <a:latin typeface="Times New Roman" pitchFamily="18" charset="0"/>
              <a:cs typeface="Times New Roman"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r>
              <a:rPr lang="ru-RU" sz="2400" b="1" dirty="0" smtClean="0">
                <a:solidFill>
                  <a:schemeClr val="tx1"/>
                </a:solidFill>
                <a:latin typeface="Times New Roman" panose="02020603050405020304" pitchFamily="18" charset="0"/>
                <a:cs typeface="Times New Roman" panose="02020603050405020304" pitchFamily="18" charset="0"/>
              </a:rPr>
              <a:t>ОПЫТЫ В СТАРШЕЙ ГРУППЕ </a:t>
            </a:r>
          </a:p>
          <a:p>
            <a:pPr algn="ctr"/>
            <a:endParaRPr lang="ru-RU" sz="2400" dirty="0" smtClean="0">
              <a:latin typeface="Times New Roman" panose="02020603050405020304" pitchFamily="18" charset="0"/>
              <a:cs typeface="Times New Roman" panose="02020603050405020304" pitchFamily="18" charset="0"/>
            </a:endParaRPr>
          </a:p>
          <a:p>
            <a:pPr algn="r"/>
            <a:r>
              <a:rPr lang="ru-RU" dirty="0" smtClean="0">
                <a:latin typeface="Times New Roman" panose="02020603050405020304" pitchFamily="18" charset="0"/>
                <a:cs typeface="Times New Roman" panose="02020603050405020304" pitchFamily="18" charset="0"/>
              </a:rPr>
              <a:t>Разработала и провела:</a:t>
            </a:r>
          </a:p>
          <a:p>
            <a:pPr algn="r"/>
            <a:r>
              <a:rPr lang="ru-RU" smtClean="0">
                <a:latin typeface="Times New Roman" panose="02020603050405020304" pitchFamily="18" charset="0"/>
                <a:cs typeface="Times New Roman" panose="02020603050405020304" pitchFamily="18" charset="0"/>
              </a:rPr>
              <a:t>воспитатель первой </a:t>
            </a:r>
            <a:r>
              <a:rPr lang="ru-RU" dirty="0" smtClean="0">
                <a:latin typeface="Times New Roman" panose="02020603050405020304" pitchFamily="18" charset="0"/>
                <a:cs typeface="Times New Roman" panose="02020603050405020304" pitchFamily="18" charset="0"/>
              </a:rPr>
              <a:t>квалификационной категории</a:t>
            </a:r>
          </a:p>
          <a:p>
            <a:pPr algn="r"/>
            <a:r>
              <a:rPr lang="ru-RU" sz="2400" dirty="0" err="1" smtClean="0">
                <a:latin typeface="Times New Roman" panose="02020603050405020304" pitchFamily="18" charset="0"/>
                <a:cs typeface="Times New Roman" panose="02020603050405020304" pitchFamily="18" charset="0"/>
              </a:rPr>
              <a:t>Потетенина</a:t>
            </a:r>
            <a:r>
              <a:rPr lang="ru-RU" sz="2400" dirty="0" smtClean="0">
                <a:latin typeface="Times New Roman" panose="02020603050405020304" pitchFamily="18" charset="0"/>
                <a:cs typeface="Times New Roman" panose="02020603050405020304" pitchFamily="18" charset="0"/>
              </a:rPr>
              <a:t> Н.В.</a:t>
            </a:r>
          </a:p>
          <a:p>
            <a:pPr algn="r"/>
            <a:endParaRPr lang="ru-RU" sz="2400" dirty="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12 февраля 2020г.</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93776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1534572" y="115910"/>
            <a:ext cx="5615704" cy="9171742"/>
          </a:xfrm>
          <a:prstGeom prst="rect">
            <a:avLst/>
          </a:prstGeom>
          <a:noFill/>
        </p:spPr>
        <p:txBody>
          <a:bodyPr wrap="none" rtlCol="0">
            <a:spAutoFit/>
          </a:bodyPr>
          <a:lstStyle/>
          <a:p>
            <a:pPr algn="ctr">
              <a:lnSpc>
                <a:spcPct val="150000"/>
              </a:lnSpc>
            </a:pPr>
            <a:r>
              <a:rPr lang="ru-RU" sz="3200" b="1" dirty="0" smtClean="0">
                <a:solidFill>
                  <a:srgbClr val="FF0000"/>
                </a:solidFill>
                <a:latin typeface="Times New Roman" panose="02020603050405020304" pitchFamily="18" charset="0"/>
                <a:cs typeface="Times New Roman" panose="02020603050405020304" pitchFamily="18" charset="0"/>
              </a:rPr>
              <a:t>ВОДА</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«Игра в прятки»</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«Прятки»</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«Тёплая и холодная вода»</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 «Когда льётся, когда капает»</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«В какую бутылку быстрее нальётся вода?»</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«Что бывает с паром при  охлаждении?»</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«Как снег превращается в воду»</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«Друзья»</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«Ходит капелька по кругу»</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«Разная вода»</a:t>
            </a:r>
          </a:p>
          <a:p>
            <a:pPr marL="457200" indent="-457200">
              <a:lnSpc>
                <a:spcPct val="150000"/>
              </a:lnSpc>
              <a:buAutoNum type="arabicPeriod"/>
            </a:pPr>
            <a:r>
              <a:rPr lang="ru-RU" sz="2000" dirty="0" smtClean="0">
                <a:latin typeface="Times New Roman" panose="02020603050405020304" pitchFamily="18" charset="0"/>
                <a:cs typeface="Times New Roman" panose="02020603050405020304" pitchFamily="18" charset="0"/>
              </a:rPr>
              <a:t>Замерзшая вода</a:t>
            </a:r>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endParaRPr lang="ru-RU" sz="3200" dirty="0"/>
          </a:p>
        </p:txBody>
      </p:sp>
      <p:pic>
        <p:nvPicPr>
          <p:cNvPr id="5" name="Рисунок 4">
            <a:hlinkClick r:id="rId3" action="ppaction://hlinksldjump"/>
          </p:cNvPr>
          <p:cNvPicPr>
            <a:picLocks noChangeAspect="1"/>
          </p:cNvPicPr>
          <p:nvPr/>
        </p:nvPicPr>
        <p:blipFill>
          <a:blip r:embed="rId4" cstate="print"/>
          <a:stretch>
            <a:fillRect/>
          </a:stretch>
        </p:blipFill>
        <p:spPr>
          <a:xfrm>
            <a:off x="1089525" y="924859"/>
            <a:ext cx="445047" cy="371888"/>
          </a:xfrm>
          <a:prstGeom prst="rect">
            <a:avLst/>
          </a:prstGeom>
        </p:spPr>
      </p:pic>
      <p:pic>
        <p:nvPicPr>
          <p:cNvPr id="6" name="Рисунок 5">
            <a:hlinkClick r:id="rId5" action="ppaction://hlinksldjump"/>
          </p:cNvPr>
          <p:cNvPicPr>
            <a:picLocks noChangeAspect="1"/>
          </p:cNvPicPr>
          <p:nvPr/>
        </p:nvPicPr>
        <p:blipFill>
          <a:blip r:embed="rId4" cstate="print"/>
          <a:stretch>
            <a:fillRect/>
          </a:stretch>
        </p:blipFill>
        <p:spPr>
          <a:xfrm>
            <a:off x="1089525" y="1412657"/>
            <a:ext cx="445047" cy="371888"/>
          </a:xfrm>
          <a:prstGeom prst="rect">
            <a:avLst/>
          </a:prstGeom>
        </p:spPr>
      </p:pic>
      <p:pic>
        <p:nvPicPr>
          <p:cNvPr id="7" name="Рисунок 6">
            <a:hlinkClick r:id="rId6" action="ppaction://hlinksldjump"/>
          </p:cNvPr>
          <p:cNvPicPr>
            <a:picLocks noChangeAspect="1"/>
          </p:cNvPicPr>
          <p:nvPr/>
        </p:nvPicPr>
        <p:blipFill>
          <a:blip r:embed="rId4" cstate="print"/>
          <a:stretch>
            <a:fillRect/>
          </a:stretch>
        </p:blipFill>
        <p:spPr>
          <a:xfrm>
            <a:off x="1089525" y="1879687"/>
            <a:ext cx="445047" cy="371888"/>
          </a:xfrm>
          <a:prstGeom prst="rect">
            <a:avLst/>
          </a:prstGeom>
        </p:spPr>
      </p:pic>
      <p:pic>
        <p:nvPicPr>
          <p:cNvPr id="8" name="Рисунок 7">
            <a:hlinkClick r:id="rId7" action="ppaction://hlinksldjump"/>
          </p:cNvPr>
          <p:cNvPicPr>
            <a:picLocks noChangeAspect="1"/>
          </p:cNvPicPr>
          <p:nvPr/>
        </p:nvPicPr>
        <p:blipFill>
          <a:blip r:embed="rId4" cstate="print"/>
          <a:stretch>
            <a:fillRect/>
          </a:stretch>
        </p:blipFill>
        <p:spPr>
          <a:xfrm>
            <a:off x="1106697" y="2346717"/>
            <a:ext cx="445047" cy="371888"/>
          </a:xfrm>
          <a:prstGeom prst="rect">
            <a:avLst/>
          </a:prstGeom>
        </p:spPr>
      </p:pic>
      <p:pic>
        <p:nvPicPr>
          <p:cNvPr id="9" name="Рисунок 8">
            <a:hlinkClick r:id="rId8" action="ppaction://hlinksldjump"/>
          </p:cNvPr>
          <p:cNvPicPr>
            <a:picLocks noChangeAspect="1"/>
          </p:cNvPicPr>
          <p:nvPr/>
        </p:nvPicPr>
        <p:blipFill>
          <a:blip r:embed="rId4" cstate="print"/>
          <a:stretch>
            <a:fillRect/>
          </a:stretch>
        </p:blipFill>
        <p:spPr>
          <a:xfrm>
            <a:off x="1098111" y="2747583"/>
            <a:ext cx="445047" cy="371888"/>
          </a:xfrm>
          <a:prstGeom prst="rect">
            <a:avLst/>
          </a:prstGeom>
        </p:spPr>
      </p:pic>
      <p:pic>
        <p:nvPicPr>
          <p:cNvPr id="10" name="Рисунок 9">
            <a:hlinkClick r:id="rId9" action="ppaction://hlinksldjump"/>
          </p:cNvPr>
          <p:cNvPicPr>
            <a:picLocks noChangeAspect="1"/>
          </p:cNvPicPr>
          <p:nvPr/>
        </p:nvPicPr>
        <p:blipFill>
          <a:blip r:embed="rId4" cstate="print"/>
          <a:stretch>
            <a:fillRect/>
          </a:stretch>
        </p:blipFill>
        <p:spPr>
          <a:xfrm>
            <a:off x="1106697" y="3228071"/>
            <a:ext cx="445047" cy="371888"/>
          </a:xfrm>
          <a:prstGeom prst="rect">
            <a:avLst/>
          </a:prstGeom>
        </p:spPr>
      </p:pic>
      <p:pic>
        <p:nvPicPr>
          <p:cNvPr id="11" name="Рисунок 10">
            <a:hlinkClick r:id="rId10" action="ppaction://hlinksldjump"/>
          </p:cNvPr>
          <p:cNvPicPr>
            <a:picLocks noChangeAspect="1"/>
          </p:cNvPicPr>
          <p:nvPr/>
        </p:nvPicPr>
        <p:blipFill>
          <a:blip r:embed="rId4" cstate="print"/>
          <a:stretch>
            <a:fillRect/>
          </a:stretch>
        </p:blipFill>
        <p:spPr>
          <a:xfrm>
            <a:off x="1106697" y="3694651"/>
            <a:ext cx="445047" cy="371888"/>
          </a:xfrm>
          <a:prstGeom prst="rect">
            <a:avLst/>
          </a:prstGeom>
        </p:spPr>
      </p:pic>
      <p:pic>
        <p:nvPicPr>
          <p:cNvPr id="12" name="Рисунок 11">
            <a:hlinkClick r:id="rId11" action="ppaction://hlinksldjump"/>
          </p:cNvPr>
          <p:cNvPicPr>
            <a:picLocks noChangeAspect="1"/>
          </p:cNvPicPr>
          <p:nvPr/>
        </p:nvPicPr>
        <p:blipFill>
          <a:blip r:embed="rId4" cstate="print"/>
          <a:stretch>
            <a:fillRect/>
          </a:stretch>
        </p:blipFill>
        <p:spPr>
          <a:xfrm>
            <a:off x="1098110" y="4161231"/>
            <a:ext cx="445047" cy="371888"/>
          </a:xfrm>
          <a:prstGeom prst="rect">
            <a:avLst/>
          </a:prstGeom>
        </p:spPr>
      </p:pic>
      <p:pic>
        <p:nvPicPr>
          <p:cNvPr id="13" name="Рисунок 12">
            <a:hlinkClick r:id="rId12" action="ppaction://hlinksldjump"/>
          </p:cNvPr>
          <p:cNvPicPr>
            <a:picLocks noChangeAspect="1"/>
          </p:cNvPicPr>
          <p:nvPr/>
        </p:nvPicPr>
        <p:blipFill>
          <a:blip r:embed="rId4" cstate="print"/>
          <a:stretch>
            <a:fillRect/>
          </a:stretch>
        </p:blipFill>
        <p:spPr>
          <a:xfrm>
            <a:off x="1098109" y="4577524"/>
            <a:ext cx="445047" cy="371888"/>
          </a:xfrm>
          <a:prstGeom prst="rect">
            <a:avLst/>
          </a:prstGeom>
        </p:spPr>
      </p:pic>
      <p:pic>
        <p:nvPicPr>
          <p:cNvPr id="14" name="Рисунок 13">
            <a:hlinkClick r:id="rId13" action="ppaction://hlinksldjump"/>
          </p:cNvPr>
          <p:cNvPicPr>
            <a:picLocks noChangeAspect="1"/>
          </p:cNvPicPr>
          <p:nvPr/>
        </p:nvPicPr>
        <p:blipFill>
          <a:blip r:embed="rId4" cstate="print"/>
          <a:stretch>
            <a:fillRect/>
          </a:stretch>
        </p:blipFill>
        <p:spPr>
          <a:xfrm>
            <a:off x="1089524" y="5029127"/>
            <a:ext cx="445047" cy="371888"/>
          </a:xfrm>
          <a:prstGeom prst="rect">
            <a:avLst/>
          </a:prstGeom>
        </p:spPr>
      </p:pic>
      <p:pic>
        <p:nvPicPr>
          <p:cNvPr id="15" name="Рисунок 14">
            <a:hlinkClick r:id="rId14" action="ppaction://hlinksldjump"/>
          </p:cNvPr>
          <p:cNvPicPr>
            <a:picLocks noChangeAspect="1"/>
          </p:cNvPicPr>
          <p:nvPr/>
        </p:nvPicPr>
        <p:blipFill>
          <a:blip r:embed="rId4" cstate="print"/>
          <a:stretch>
            <a:fillRect/>
          </a:stretch>
        </p:blipFill>
        <p:spPr>
          <a:xfrm>
            <a:off x="1089523" y="5509615"/>
            <a:ext cx="445047" cy="371888"/>
          </a:xfrm>
          <a:prstGeom prst="rect">
            <a:avLst/>
          </a:prstGeom>
        </p:spPr>
      </p:pic>
      <p:pic>
        <p:nvPicPr>
          <p:cNvPr id="16" name="Рисунок 15">
            <a:hlinkClick r:id="rId15" action="ppaction://hlinksldjump"/>
          </p:cNvPr>
          <p:cNvPicPr>
            <a:picLocks noChangeAspect="1"/>
          </p:cNvPicPr>
          <p:nvPr/>
        </p:nvPicPr>
        <p:blipFill>
          <a:blip r:embed="rId16" cstate="print"/>
          <a:stretch>
            <a:fillRect/>
          </a:stretch>
        </p:blipFill>
        <p:spPr>
          <a:xfrm>
            <a:off x="99716" y="6024892"/>
            <a:ext cx="445047" cy="371888"/>
          </a:xfrm>
          <a:prstGeom prst="rect">
            <a:avLst/>
          </a:prstGeom>
        </p:spPr>
      </p:pic>
    </p:spTree>
    <p:extLst>
      <p:ext uri="{BB962C8B-B14F-4D97-AF65-F5344CB8AC3E}">
        <p14:creationId xmlns:p14="http://schemas.microsoft.com/office/powerpoint/2010/main" xmlns="" val="3995609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66670" y="231820"/>
            <a:ext cx="8564451" cy="6494085"/>
          </a:xfrm>
          <a:prstGeom prst="rect">
            <a:avLst/>
          </a:prstGeom>
          <a:noFill/>
        </p:spPr>
        <p:txBody>
          <a:bodyPr wrap="square" rtlCol="0">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«ИГРА В ПРЯТКИ»</a:t>
            </a:r>
            <a:endParaRPr lang="ru-RU" sz="2000" dirty="0">
              <a:solidFill>
                <a:srgbClr val="FF0000"/>
              </a:solidFill>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               Цель: </a:t>
            </a:r>
            <a:r>
              <a:rPr lang="ru-RU" sz="2000" dirty="0">
                <a:latin typeface="Times New Roman" panose="02020603050405020304" pitchFamily="18" charset="0"/>
                <a:cs typeface="Times New Roman" panose="02020603050405020304" pitchFamily="18" charset="0"/>
              </a:rPr>
              <a:t>продолжать знакомить со свойствами воды; развивать наблюдательность, смекалку, усидчивость.</a:t>
            </a:r>
          </a:p>
          <a:p>
            <a:r>
              <a:rPr lang="ru-RU" sz="2000" b="1" dirty="0">
                <a:latin typeface="Times New Roman" panose="02020603050405020304" pitchFamily="18" charset="0"/>
                <a:cs typeface="Times New Roman" panose="02020603050405020304" pitchFamily="18" charset="0"/>
              </a:rPr>
              <a:t>               Материал: </a:t>
            </a:r>
            <a:r>
              <a:rPr lang="ru-RU" sz="2000" dirty="0">
                <a:latin typeface="Times New Roman" panose="02020603050405020304" pitchFamily="18" charset="0"/>
                <a:cs typeface="Times New Roman" panose="02020603050405020304" pitchFamily="18" charset="0"/>
              </a:rPr>
              <a:t>две пластины из оргстекла, пипетка, стаканчики с прозрачной и цветной водой.</a:t>
            </a:r>
          </a:p>
          <a:p>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Ход:</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Раз, два, три, четыре, пять!</a:t>
            </a:r>
          </a:p>
          <a:p>
            <a:r>
              <a:rPr lang="ru-RU" sz="2000" dirty="0">
                <a:latin typeface="Times New Roman" panose="02020603050405020304" pitchFamily="18" charset="0"/>
                <a:cs typeface="Times New Roman" panose="02020603050405020304" pitchFamily="18" charset="0"/>
              </a:rPr>
              <a:t>Будем капельку искать</a:t>
            </a:r>
          </a:p>
          <a:p>
            <a:r>
              <a:rPr lang="ru-RU" sz="2000" dirty="0">
                <a:latin typeface="Times New Roman" panose="02020603050405020304" pitchFamily="18" charset="0"/>
                <a:cs typeface="Times New Roman" panose="02020603050405020304" pitchFamily="18" charset="0"/>
              </a:rPr>
              <a:t>Из пипетки появилась</a:t>
            </a:r>
          </a:p>
          <a:p>
            <a:r>
              <a:rPr lang="ru-RU" sz="2000" dirty="0">
                <a:latin typeface="Times New Roman" panose="02020603050405020304" pitchFamily="18" charset="0"/>
                <a:cs typeface="Times New Roman" panose="02020603050405020304" pitchFamily="18" charset="0"/>
              </a:rPr>
              <a:t>На стекле растворилась…</a:t>
            </a:r>
          </a:p>
          <a:p>
            <a:r>
              <a:rPr lang="ru-RU" sz="2000" dirty="0">
                <a:latin typeface="Times New Roman" panose="02020603050405020304" pitchFamily="18" charset="0"/>
                <a:cs typeface="Times New Roman" panose="02020603050405020304" pitchFamily="18" charset="0"/>
              </a:rPr>
              <a:t>Из пипетки на сухое стекло нанести каплю воды. Почему она не растекается? (мешает сухая поверхность пластины)</a:t>
            </a:r>
          </a:p>
          <a:p>
            <a:r>
              <a:rPr lang="ru-RU" sz="2000" dirty="0">
                <a:latin typeface="Times New Roman" panose="02020603050405020304" pitchFamily="18" charset="0"/>
                <a:cs typeface="Times New Roman" panose="02020603050405020304" pitchFamily="18" charset="0"/>
              </a:rPr>
              <a:t>Дети наклоняют пластину. Что происходит? (капля медленно течёт)</a:t>
            </a:r>
          </a:p>
          <a:p>
            <a:r>
              <a:rPr lang="ru-RU" sz="2000" dirty="0">
                <a:latin typeface="Times New Roman" panose="02020603050405020304" pitchFamily="18" charset="0"/>
                <a:cs typeface="Times New Roman" panose="02020603050405020304" pitchFamily="18" charset="0"/>
              </a:rPr>
              <a:t>Смочить поверхность пластины, капнуть на неё из пипетки прозрачной водой. Что происходит?  (она «растворится» на влажной поверхности и станет незаметной)</a:t>
            </a:r>
          </a:p>
          <a:p>
            <a:r>
              <a:rPr lang="ru-RU" sz="2000" dirty="0">
                <a:latin typeface="Times New Roman" panose="02020603050405020304" pitchFamily="18" charset="0"/>
                <a:cs typeface="Times New Roman" panose="02020603050405020304" pitchFamily="18" charset="0"/>
              </a:rPr>
              <a:t>На влажную поверхность пластины из пипетки нанести каплю цветной воды. Что произойдёт? (цветная вода растворится в прозрачной воде)</a:t>
            </a:r>
          </a:p>
          <a:p>
            <a:r>
              <a:rPr lang="ru-RU" sz="2000" b="1" dirty="0">
                <a:latin typeface="Times New Roman" panose="02020603050405020304" pitchFamily="18" charset="0"/>
                <a:cs typeface="Times New Roman" panose="02020603050405020304" pitchFamily="18" charset="0"/>
              </a:rPr>
              <a:t>    Вывод: </a:t>
            </a:r>
            <a:r>
              <a:rPr lang="ru-RU" sz="2000" dirty="0">
                <a:latin typeface="Times New Roman" panose="02020603050405020304" pitchFamily="18" charset="0"/>
                <a:cs typeface="Times New Roman" panose="02020603050405020304" pitchFamily="18" charset="0"/>
              </a:rPr>
              <a:t>при попадании прозрачной капли в воду она исчезает; каплю цветной воды на влажном стекле видно.</a:t>
            </a:r>
            <a:endParaRPr lang="ru-RU" dirty="0">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21623" y="6070682"/>
            <a:ext cx="445047" cy="371888"/>
          </a:xfrm>
          <a:prstGeom prst="rect">
            <a:avLst/>
          </a:prstGeom>
        </p:spPr>
      </p:pic>
    </p:spTree>
    <p:extLst>
      <p:ext uri="{BB962C8B-B14F-4D97-AF65-F5344CB8AC3E}">
        <p14:creationId xmlns:p14="http://schemas.microsoft.com/office/powerpoint/2010/main" xmlns="" val="23959940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76519" y="888642"/>
            <a:ext cx="8475792" cy="5324535"/>
          </a:xfrm>
          <a:prstGeom prst="rect">
            <a:avLst/>
          </a:prstGeom>
          <a:noFill/>
        </p:spPr>
        <p:txBody>
          <a:bodyPr wrap="square" rtlCol="0">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«ПРЯТКИ»</a:t>
            </a:r>
            <a:endParaRPr lang="ru-RU" sz="2000" dirty="0">
              <a:solidFill>
                <a:srgbClr val="FF0000"/>
              </a:solidFill>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             Цель: </a:t>
            </a:r>
            <a:r>
              <a:rPr lang="ru-RU" sz="2000" dirty="0">
                <a:latin typeface="Times New Roman" panose="02020603050405020304" pitchFamily="18" charset="0"/>
                <a:cs typeface="Times New Roman" panose="02020603050405020304" pitchFamily="18" charset="0"/>
              </a:rPr>
              <a:t>углублять знание свойств и качеств воды; развивать любознательность, закреплять знание правил безопасности при обращении со стеклянными предметами.</a:t>
            </a:r>
          </a:p>
          <a:p>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Материал: </a:t>
            </a:r>
            <a:r>
              <a:rPr lang="ru-RU" sz="2000" dirty="0">
                <a:latin typeface="Times New Roman" panose="02020603050405020304" pitchFamily="18" charset="0"/>
                <a:cs typeface="Times New Roman" panose="02020603050405020304" pitchFamily="18" charset="0"/>
              </a:rPr>
              <a:t>две баночки с водой (первая – с прозрачной, вторая – с подкрашенной водой), камешки, салфетка из ткани.</a:t>
            </a:r>
          </a:p>
          <a:p>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Ход:</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Что вы видите в баночках?</a:t>
            </a:r>
          </a:p>
          <a:p>
            <a:r>
              <a:rPr lang="ru-RU" sz="2000" dirty="0">
                <a:latin typeface="Times New Roman" panose="02020603050405020304" pitchFamily="18" charset="0"/>
                <a:cs typeface="Times New Roman" panose="02020603050405020304" pitchFamily="18" charset="0"/>
              </a:rPr>
              <a:t>Какого цвета вода?</a:t>
            </a:r>
          </a:p>
          <a:p>
            <a:r>
              <a:rPr lang="ru-RU" sz="2000" dirty="0">
                <a:latin typeface="Times New Roman" panose="02020603050405020304" pitchFamily="18" charset="0"/>
                <a:cs typeface="Times New Roman" panose="02020603050405020304" pitchFamily="18" charset="0"/>
              </a:rPr>
              <a:t>Хотите поиграть с камешками в прятки?</a:t>
            </a:r>
          </a:p>
          <a:p>
            <a:r>
              <a:rPr lang="ru-RU" sz="2000" dirty="0">
                <a:latin typeface="Times New Roman" panose="02020603050405020304" pitchFamily="18" charset="0"/>
                <a:cs typeface="Times New Roman" panose="02020603050405020304" pitchFamily="18" charset="0"/>
              </a:rPr>
              <a:t>В баночку с прозрачной водой дети опускают камешек, наблюдают за ним (он тяжёлый, опустился на дно).</a:t>
            </a:r>
          </a:p>
          <a:p>
            <a:r>
              <a:rPr lang="ru-RU" sz="2000" dirty="0">
                <a:latin typeface="Times New Roman" panose="02020603050405020304" pitchFamily="18" charset="0"/>
                <a:cs typeface="Times New Roman" panose="02020603050405020304" pitchFamily="18" charset="0"/>
              </a:rPr>
              <a:t>Почему камешек видно? (вода прозрачная)</a:t>
            </a:r>
          </a:p>
          <a:p>
            <a:r>
              <a:rPr lang="ru-RU" sz="2000" dirty="0">
                <a:latin typeface="Times New Roman" panose="02020603050405020304" pitchFamily="18" charset="0"/>
                <a:cs typeface="Times New Roman" panose="02020603050405020304" pitchFamily="18" charset="0"/>
              </a:rPr>
              <a:t>Дети опускают камешек в подкрашенную воду. Что происходит? (камешка не видно – вода подкрашена, не прозрачная).</a:t>
            </a:r>
          </a:p>
          <a:p>
            <a:r>
              <a:rPr lang="ru-RU" sz="2000" b="1" dirty="0">
                <a:latin typeface="Times New Roman" panose="02020603050405020304" pitchFamily="18" charset="0"/>
                <a:cs typeface="Times New Roman" panose="02020603050405020304" pitchFamily="18" charset="0"/>
              </a:rPr>
              <a:t>Вывод:</a:t>
            </a:r>
            <a:r>
              <a:rPr lang="ru-RU" sz="2000" dirty="0">
                <a:latin typeface="Times New Roman" panose="02020603050405020304" pitchFamily="18" charset="0"/>
                <a:cs typeface="Times New Roman" panose="02020603050405020304" pitchFamily="18" charset="0"/>
              </a:rPr>
              <a:t> в прозрачной воде предметы хорошо видны; в непрозрачной – не видны.</a:t>
            </a:r>
          </a:p>
        </p:txBody>
      </p:sp>
      <p:pic>
        <p:nvPicPr>
          <p:cNvPr id="4" name="Рисунок 3">
            <a:hlinkClick r:id="rId3" action="ppaction://hlinksldjump"/>
          </p:cNvPr>
          <p:cNvPicPr>
            <a:picLocks noChangeAspect="1"/>
          </p:cNvPicPr>
          <p:nvPr/>
        </p:nvPicPr>
        <p:blipFill>
          <a:blip r:embed="rId4" cstate="print"/>
          <a:stretch>
            <a:fillRect/>
          </a:stretch>
        </p:blipFill>
        <p:spPr>
          <a:xfrm>
            <a:off x="31472" y="5977756"/>
            <a:ext cx="445047" cy="371888"/>
          </a:xfrm>
          <a:prstGeom prst="rect">
            <a:avLst/>
          </a:prstGeom>
        </p:spPr>
      </p:pic>
    </p:spTree>
    <p:extLst>
      <p:ext uri="{BB962C8B-B14F-4D97-AF65-F5344CB8AC3E}">
        <p14:creationId xmlns:p14="http://schemas.microsoft.com/office/powerpoint/2010/main" xmlns="" val="29976232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50574" y="824248"/>
            <a:ext cx="8925246" cy="3785652"/>
          </a:xfrm>
          <a:prstGeom prst="rect">
            <a:avLst/>
          </a:prstGeom>
          <a:noFill/>
        </p:spPr>
        <p:txBody>
          <a:bodyPr wrap="square" rtlCol="0">
            <a:spAutoFit/>
          </a:bodyPr>
          <a:lstStyle/>
          <a:p>
            <a:pPr algn="ctr"/>
            <a:r>
              <a:rPr lang="ru-RU" sz="2000" b="1" i="0" dirty="0" smtClean="0">
                <a:solidFill>
                  <a:srgbClr val="FF0000"/>
                </a:solidFill>
                <a:effectLst/>
                <a:latin typeface="Times New Roman" panose="02020603050405020304" pitchFamily="18" charset="0"/>
              </a:rPr>
              <a:t>«ТЁПЛАЯ И ХОЛОДНАЯ ВОДА»</a:t>
            </a:r>
            <a:r>
              <a:rPr lang="ru-RU" sz="2000" b="0" i="0" u="none" strike="noStrike" dirty="0" smtClean="0">
                <a:solidFill>
                  <a:srgbClr val="FF0000"/>
                </a:solidFill>
                <a:effectLst/>
                <a:latin typeface="Times New Roman" panose="02020603050405020304" pitchFamily="18" charset="0"/>
              </a:rPr>
              <a:t>.</a:t>
            </a:r>
            <a:endParaRPr lang="ru-RU" sz="20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Цель: </a:t>
            </a:r>
            <a:r>
              <a:rPr lang="ru-RU" sz="2000" b="0" i="0" u="none" strike="noStrike" dirty="0" smtClean="0">
                <a:solidFill>
                  <a:srgbClr val="000000"/>
                </a:solidFill>
                <a:effectLst/>
                <a:latin typeface="Times New Roman" panose="02020603050405020304" pitchFamily="18" charset="0"/>
              </a:rPr>
              <a:t>уточнить представления детей о том, что вода бывает разной температуры – холодной и горячей; это можно узнать, если потрогать воду руками, в любой воде мыло мылится: вода и мыло смывают грязь.</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мыло, вода: холодная, горячая в тазах, тряпка.</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a:t>
            </a:r>
            <a:r>
              <a:rPr lang="ru-RU" sz="2000" b="0" i="0" u="none" strike="noStrike" dirty="0" smtClean="0">
                <a:solidFill>
                  <a:srgbClr val="000000"/>
                </a:solidFill>
                <a:effectLst/>
                <a:latin typeface="Times New Roman" panose="02020603050405020304" pitchFamily="18" charset="0"/>
              </a:rPr>
              <a:t>Воспитатель предлагает детям намылить руки сухим мылом и без воды. Затем предлагает намочить руки и мыло в тазу с холодной водой. Уточняет: вода холодная, прозрачная, в ней мылится мыло, после мытья рук вода становится непрозрачной, грязной.</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Затем предлагает сполоснуть руки в тазу с горячей водой.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Делают </a:t>
            </a:r>
            <a:r>
              <a:rPr lang="ru-RU" sz="2000" b="1" i="0" dirty="0" smtClean="0">
                <a:solidFill>
                  <a:srgbClr val="000000"/>
                </a:solidFill>
                <a:effectLst/>
                <a:latin typeface="Times New Roman" panose="02020603050405020304" pitchFamily="18" charset="0"/>
              </a:rPr>
              <a:t>вывод:</a:t>
            </a:r>
            <a:r>
              <a:rPr lang="ru-RU" sz="2000" b="0" i="0" u="none" strike="noStrike" dirty="0" smtClean="0">
                <a:solidFill>
                  <a:srgbClr val="000000"/>
                </a:solidFill>
                <a:effectLst/>
                <a:latin typeface="Times New Roman" panose="02020603050405020304" pitchFamily="18" charset="0"/>
              </a:rPr>
              <a:t> вода – добрый помощник человека.</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64208" y="6063529"/>
            <a:ext cx="445047" cy="371888"/>
          </a:xfrm>
          <a:prstGeom prst="rect">
            <a:avLst/>
          </a:prstGeom>
        </p:spPr>
      </p:pic>
    </p:spTree>
    <p:extLst>
      <p:ext uri="{BB962C8B-B14F-4D97-AF65-F5344CB8AC3E}">
        <p14:creationId xmlns:p14="http://schemas.microsoft.com/office/powerpoint/2010/main" xmlns="" val="1700035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98783" y="515155"/>
            <a:ext cx="8700518" cy="5324535"/>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«КОГДА ЛЬЁТСЯ, КОГДА КАПАЕТ»</a:t>
            </a:r>
            <a:endParaRPr lang="ru-RU" sz="2000" b="0" i="0" dirty="0" smtClean="0">
              <a:solidFill>
                <a:srgbClr val="FF0000"/>
              </a:solidFill>
              <a:effectLst/>
              <a:latin typeface="Calibri" panose="020F0502020204030204" pitchFamily="34" charset="0"/>
            </a:endParaRPr>
          </a:p>
          <a:p>
            <a:pPr algn="just"/>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продолжать знакомить со свойствами воды; развивать наблюдательность; закреплять знание правил безопасности при обращении с предметами из стекла.</a:t>
            </a:r>
            <a:endParaRPr lang="ru-RU" sz="2000" b="0" i="0" dirty="0" smtClean="0">
              <a:solidFill>
                <a:srgbClr val="000000"/>
              </a:solidFill>
              <a:effectLst/>
              <a:latin typeface="Calibri" panose="020F0502020204030204" pitchFamily="34" charset="0"/>
            </a:endParaRPr>
          </a:p>
          <a:p>
            <a:pPr algn="just"/>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пипетка, две мензурки, полиэтиленовый пакет, губка, розетка.</a:t>
            </a:r>
            <a:endParaRPr lang="ru-RU" sz="2000" b="0" i="0" dirty="0" smtClean="0">
              <a:solidFill>
                <a:srgbClr val="000000"/>
              </a:solidFill>
              <a:effectLst/>
              <a:latin typeface="Calibri" panose="020F0502020204030204" pitchFamily="34" charset="0"/>
            </a:endParaRPr>
          </a:p>
          <a:p>
            <a:pPr algn="just"/>
            <a:r>
              <a:rPr lang="ru-RU" sz="2000" b="1" i="0" u="none" strike="noStrike" dirty="0" smtClean="0">
                <a:solidFill>
                  <a:srgbClr val="000000"/>
                </a:solidFill>
                <a:effectLst/>
                <a:latin typeface="Times New Roman" panose="02020603050405020304" pitchFamily="18" charset="0"/>
              </a:rPr>
              <a:t>     Ход:</a:t>
            </a:r>
            <a:endParaRPr lang="ru-RU" sz="2000" b="0" i="0" dirty="0" smtClean="0">
              <a:solidFill>
                <a:srgbClr val="000000"/>
              </a:solidFill>
              <a:effectLst/>
              <a:latin typeface="Calibri" panose="020F0502020204030204" pitchFamily="34" charset="0"/>
            </a:endParaRPr>
          </a:p>
          <a:p>
            <a:pPr algn="just"/>
            <a:r>
              <a:rPr lang="ru-RU" sz="2000" b="0" i="0" u="none" strike="noStrike" dirty="0" smtClean="0">
                <a:solidFill>
                  <a:srgbClr val="000000"/>
                </a:solidFill>
                <a:effectLst/>
                <a:latin typeface="Times New Roman" panose="02020603050405020304" pitchFamily="18" charset="0"/>
              </a:rPr>
              <a:t>Воспитатель предлагает ребятам поиграть с водой.</a:t>
            </a:r>
            <a:endParaRPr lang="ru-RU" sz="2000" b="0" i="0" dirty="0" smtClean="0">
              <a:solidFill>
                <a:srgbClr val="000000"/>
              </a:solidFill>
              <a:effectLst/>
              <a:latin typeface="Calibri" panose="020F0502020204030204" pitchFamily="34" charset="0"/>
            </a:endParaRPr>
          </a:p>
          <a:p>
            <a:pPr marL="457200" algn="just">
              <a:buFont typeface="+mj-lt"/>
              <a:buAutoNum type="arabicPeriod"/>
            </a:pPr>
            <a:r>
              <a:rPr lang="ru-RU" sz="2000" b="0" i="0" u="none" strike="noStrike" dirty="0" smtClean="0">
                <a:solidFill>
                  <a:srgbClr val="000000"/>
                </a:solidFill>
                <a:effectLst/>
                <a:latin typeface="Times New Roman" panose="02020603050405020304" pitchFamily="18" charset="0"/>
              </a:rPr>
              <a:t>Воспитатель делает отверстие в пакетике с водой. Дети поднимают его над розеткой. Что происходит? (вода капает, ударяясь о поверхность воды, капельки издают звуки).</a:t>
            </a:r>
            <a:endParaRPr lang="ru-RU" sz="2000" b="0" i="0" dirty="0" smtClean="0">
              <a:solidFill>
                <a:srgbClr val="000000"/>
              </a:solidFill>
              <a:effectLst/>
              <a:latin typeface="Calibri" panose="020F0502020204030204" pitchFamily="34" charset="0"/>
            </a:endParaRPr>
          </a:p>
          <a:p>
            <a:pPr marL="457200" algn="just"/>
            <a:r>
              <a:rPr lang="ru-RU" sz="2000" b="0" i="0" u="none" strike="noStrike" dirty="0" smtClean="0">
                <a:solidFill>
                  <a:srgbClr val="000000"/>
                </a:solidFill>
                <a:effectLst/>
                <a:latin typeface="Times New Roman" panose="02020603050405020304" pitchFamily="18" charset="0"/>
              </a:rPr>
              <a:t>    Накапать несколько капель из пипетки. Когда вода быстрее капает: из пипетки или пакета? Почему?</a:t>
            </a:r>
            <a:endParaRPr lang="ru-RU" sz="2000" b="0" i="0" dirty="0" smtClean="0">
              <a:solidFill>
                <a:srgbClr val="000000"/>
              </a:solidFill>
              <a:effectLst/>
              <a:latin typeface="Calibri" panose="020F0502020204030204" pitchFamily="34" charset="0"/>
            </a:endParaRPr>
          </a:p>
          <a:p>
            <a:pPr marL="457200" algn="just">
              <a:buFont typeface="+mj-lt"/>
              <a:buAutoNum type="arabicPeriod" startAt="2"/>
            </a:pPr>
            <a:r>
              <a:rPr lang="ru-RU" sz="2000" b="0" i="0" u="none" strike="noStrike" dirty="0" smtClean="0">
                <a:solidFill>
                  <a:srgbClr val="000000"/>
                </a:solidFill>
                <a:effectLst/>
                <a:latin typeface="Times New Roman" panose="02020603050405020304" pitchFamily="18" charset="0"/>
              </a:rPr>
              <a:t>Дети из одной мензурки переливают воду в другую. Наблюдают, когда быстрее вода наливается – когда капает или когда льётся?</a:t>
            </a:r>
            <a:endParaRPr lang="ru-RU" sz="2000" b="0" i="0" dirty="0" smtClean="0">
              <a:solidFill>
                <a:srgbClr val="000000"/>
              </a:solidFill>
              <a:effectLst/>
              <a:latin typeface="Calibri" panose="020F0502020204030204" pitchFamily="34" charset="0"/>
            </a:endParaRPr>
          </a:p>
          <a:p>
            <a:pPr marL="457200" algn="just">
              <a:buFont typeface="+mj-lt"/>
              <a:buAutoNum type="arabicPeriod" startAt="2"/>
            </a:pPr>
            <a:r>
              <a:rPr lang="ru-RU" sz="2000" b="0" i="0" u="none" strike="noStrike" dirty="0" smtClean="0">
                <a:solidFill>
                  <a:srgbClr val="000000"/>
                </a:solidFill>
                <a:effectLst/>
                <a:latin typeface="Times New Roman" panose="02020603050405020304" pitchFamily="18" charset="0"/>
              </a:rPr>
              <a:t>Дети погружают губку в мензурку с водой, вынимают её. Что происходит? (вода сначала вытекает, затем капает)</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31358" y="5982957"/>
            <a:ext cx="445047" cy="371888"/>
          </a:xfrm>
          <a:prstGeom prst="rect">
            <a:avLst/>
          </a:prstGeom>
        </p:spPr>
      </p:pic>
    </p:spTree>
    <p:extLst>
      <p:ext uri="{BB962C8B-B14F-4D97-AF65-F5344CB8AC3E}">
        <p14:creationId xmlns:p14="http://schemas.microsoft.com/office/powerpoint/2010/main" xmlns="" val="3148392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38165" y="502276"/>
            <a:ext cx="8772940" cy="6494085"/>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«В КАКУЮ БУТЫЛКУ БЫСТРЕЕ НАЛЬЁТСЯ ВОДА?»</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продолжать знакомить со свойствами воды, предметами разной величины, развивать смекалку, учить соблюдать правила безопасности при обращении со стеклянными предметами.</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ванночка с водой, две бутылки разного размера – с узким и широким горлышком, салфетка из ткани.</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 –ль: Какую песенку поет вода?</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Дети: Буль, </a:t>
            </a:r>
            <a:r>
              <a:rPr lang="ru-RU" sz="2000" b="0" i="0" u="none" strike="noStrike" dirty="0" err="1" smtClean="0">
                <a:solidFill>
                  <a:srgbClr val="000000"/>
                </a:solidFill>
                <a:effectLst/>
                <a:latin typeface="Times New Roman" panose="02020603050405020304" pitchFamily="18" charset="0"/>
              </a:rPr>
              <a:t>буль</a:t>
            </a:r>
            <a:r>
              <a:rPr lang="ru-RU" sz="2000" b="0" i="0" u="none" strike="noStrike" dirty="0" smtClean="0">
                <a:solidFill>
                  <a:srgbClr val="000000"/>
                </a:solidFill>
                <a:effectLst/>
                <a:latin typeface="Times New Roman" panose="02020603050405020304" pitchFamily="18" charset="0"/>
              </a:rPr>
              <a:t>, </a:t>
            </a:r>
            <a:r>
              <a:rPr lang="ru-RU" sz="2000" b="0" i="0" u="none" strike="noStrike" dirty="0" err="1" smtClean="0">
                <a:solidFill>
                  <a:srgbClr val="000000"/>
                </a:solidFill>
                <a:effectLst/>
                <a:latin typeface="Times New Roman" panose="02020603050405020304" pitchFamily="18" charset="0"/>
              </a:rPr>
              <a:t>буль</a:t>
            </a:r>
            <a:r>
              <a:rPr lang="ru-RU" sz="2000" b="0" i="0" u="none" strike="noStrike" dirty="0" smtClean="0">
                <a:solidFill>
                  <a:srgbClr val="000000"/>
                </a:solidFill>
                <a:effectLst/>
                <a:latin typeface="Times New Roman" panose="02020603050405020304" pitchFamily="18" charset="0"/>
              </a:rPr>
              <a:t>.</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 – ль: Послушаем сразу две песенки: какая из них лучше?</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Дети сравнивают бутылки по величине: рассматривают форму горлышка у каждой из них; погружают в воду бутылку с широким горлышком, глядя на часы отмечают, за какое время она наполнится водой; погружают в воду бутылку с узким горлышком, отмечают, за сколько минут она наполнится.</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 Выяснить, из какой бутылки быстрее выльется вода: из большой или маленькой? Почему?</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Дети погружают в воду сразу две бутылки. Что происходит? (вода в бутылки набирается неравномерно)</a:t>
            </a:r>
            <a:endParaRPr lang="ru-RU" sz="2000" b="0" i="0" dirty="0" smtClean="0">
              <a:solidFill>
                <a:srgbClr val="000000"/>
              </a:solidFill>
              <a:effectLst/>
              <a:latin typeface="Calibri" panose="020F0502020204030204" pitchFamily="34" charset="0"/>
            </a:endParaRPr>
          </a:p>
          <a:p>
            <a:r>
              <a:rPr lang="ru-RU" dirty="0" smtClean="0"/>
              <a:t/>
            </a:r>
            <a:br>
              <a:rPr lang="ru-RU" dirty="0" smtClean="0"/>
            </a:b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09377" y="6166560"/>
            <a:ext cx="445047" cy="371888"/>
          </a:xfrm>
          <a:prstGeom prst="rect">
            <a:avLst/>
          </a:prstGeom>
        </p:spPr>
      </p:pic>
    </p:spTree>
    <p:extLst>
      <p:ext uri="{BB962C8B-B14F-4D97-AF65-F5344CB8AC3E}">
        <p14:creationId xmlns:p14="http://schemas.microsoft.com/office/powerpoint/2010/main" xmlns="" val="184020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52165" y="1133341"/>
            <a:ext cx="8866078" cy="3785652"/>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«ЧТО БЫВАЕТ С ПАРОМ ПРИ  ОХЛАЖДЕНИИ?»</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показать детям, что в помещении пар, охлаждаясь, превращается в капельки воды; на улице (на морозе) он становится инеем на ветках деревьев и кустов.</a:t>
            </a:r>
            <a:endParaRPr lang="ru-RU" sz="2000" b="0" i="0" dirty="0" smtClean="0">
              <a:solidFill>
                <a:srgbClr val="000000"/>
              </a:solidFill>
              <a:effectLst/>
              <a:latin typeface="Calibri" panose="020F0502020204030204" pitchFamily="34" charset="0"/>
            </a:endParaRPr>
          </a:p>
          <a:p>
            <a:r>
              <a:rPr lang="ru-RU" sz="2000" b="1" i="0" u="none" strike="noStrike" dirty="0" smtClean="0">
                <a:solidFill>
                  <a:srgbClr val="000000"/>
                </a:solidFill>
                <a:effectLst/>
                <a:latin typeface="Times New Roman" panose="02020603050405020304" pitchFamily="18" charset="0"/>
              </a:rPr>
              <a:t>     Ход:</a:t>
            </a:r>
            <a:endParaRPr lang="ru-RU" sz="2000" b="0" i="0" dirty="0" smtClean="0">
              <a:solidFill>
                <a:srgbClr val="000000"/>
              </a:solidFill>
              <a:effectLst/>
              <a:latin typeface="Calibri" panose="020F0502020204030204" pitchFamily="34" charset="0"/>
            </a:endParaRPr>
          </a:p>
          <a:p>
            <a:pPr marL="332740">
              <a:buFont typeface="+mj-lt"/>
              <a:buAutoNum type="arabicPeriod"/>
            </a:pPr>
            <a:r>
              <a:rPr lang="ru-RU" sz="2000" b="1" i="0" u="none" strike="noStrike" dirty="0" smtClean="0">
                <a:solidFill>
                  <a:srgbClr val="000000"/>
                </a:solidFill>
                <a:effectLst/>
                <a:latin typeface="Times New Roman" panose="02020603050405020304" pitchFamily="18" charset="0"/>
              </a:rPr>
              <a:t> </a:t>
            </a:r>
            <a:r>
              <a:rPr lang="ru-RU" sz="2000" b="0" i="0" u="none" strike="noStrike" dirty="0" smtClean="0">
                <a:solidFill>
                  <a:srgbClr val="000000"/>
                </a:solidFill>
                <a:effectLst/>
                <a:latin typeface="Times New Roman" panose="02020603050405020304" pitchFamily="18" charset="0"/>
              </a:rPr>
              <a:t>Воспитатель предлагает потрогать оконное стекло – убедиться, что оно холодное, затем трём ребятам предлагает подышать на стекло в одну точку. Наблюдают, как стекло запотевает, а затем образуется капелька воды.</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Делают </a:t>
            </a:r>
            <a:r>
              <a:rPr lang="ru-RU" sz="2000" b="1" i="0"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пар от дыхания на холодном стекле превращается в воду.</a:t>
            </a:r>
            <a:endParaRPr lang="ru-RU" sz="2000" b="0" i="0" dirty="0" smtClean="0">
              <a:solidFill>
                <a:srgbClr val="000000"/>
              </a:solidFill>
              <a:effectLst/>
              <a:latin typeface="Calibri" panose="020F0502020204030204" pitchFamily="34" charset="0"/>
            </a:endParaRPr>
          </a:p>
          <a:p>
            <a:pPr marL="332740">
              <a:buFont typeface="+mj-lt"/>
              <a:buAutoNum type="arabicPeriod" startAt="2"/>
            </a:pPr>
            <a:r>
              <a:rPr lang="ru-RU" sz="2000" b="0" i="0" u="none" strike="noStrike" dirty="0" smtClean="0">
                <a:solidFill>
                  <a:srgbClr val="000000"/>
                </a:solidFill>
                <a:effectLst/>
                <a:latin typeface="Times New Roman" panose="02020603050405020304" pitchFamily="18" charset="0"/>
              </a:rPr>
              <a:t>Во время прогулки воспитатель выносит только что вскипевший чайник, ставит его под ветки дерева или кустарника, открывает крышку и наблюдают, как ветки «обрастают» инеем.</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29641" y="6052334"/>
            <a:ext cx="445047" cy="371888"/>
          </a:xfrm>
          <a:prstGeom prst="rect">
            <a:avLst/>
          </a:prstGeom>
        </p:spPr>
      </p:pic>
    </p:spTree>
    <p:extLst>
      <p:ext uri="{BB962C8B-B14F-4D97-AF65-F5344CB8AC3E}">
        <p14:creationId xmlns:p14="http://schemas.microsoft.com/office/powerpoint/2010/main" xmlns="" val="10669778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11191" y="1468192"/>
            <a:ext cx="8475232" cy="2862322"/>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«КАК СНЕГ ПРЕВРАЩАЕТСЯ В ВОДУ»</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показать, что снег в тепле тает, становится водой, снег белый, но содержит мелкую грязь – она хорошо видна сквозь прозрачную талую воду.</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Воспитатель вместе с детьми набирает в тарелку снег и предлагает им сказать, что будет со снегом в помещении. Тарелку уносят в группу. Вечером вместе рассматривают талую воду, обсуждают, что и почему произошло, откуда взялся мусор?</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90862" y="6007173"/>
            <a:ext cx="445047" cy="371888"/>
          </a:xfrm>
          <a:prstGeom prst="rect">
            <a:avLst/>
          </a:prstGeom>
        </p:spPr>
      </p:pic>
    </p:spTree>
    <p:extLst>
      <p:ext uri="{BB962C8B-B14F-4D97-AF65-F5344CB8AC3E}">
        <p14:creationId xmlns:p14="http://schemas.microsoft.com/office/powerpoint/2010/main" xmlns="" val="10958696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97565" y="798490"/>
            <a:ext cx="8244160" cy="4401205"/>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«ДРУЗЬЯ»</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познакомить с составом воды (кислород); развивать смекалку, любознательность.</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Материал: </a:t>
            </a:r>
            <a:r>
              <a:rPr lang="ru-RU" sz="2000" b="0" i="0" u="none" strike="noStrike" dirty="0" smtClean="0">
                <a:solidFill>
                  <a:srgbClr val="000000"/>
                </a:solidFill>
                <a:effectLst/>
                <a:latin typeface="Times New Roman" panose="02020603050405020304" pitchFamily="18" charset="0"/>
              </a:rPr>
              <a:t>стакан с водой, бутылка с водой, закрытая пробкой, салфетка из ткани.</a:t>
            </a:r>
            <a:endParaRPr lang="ru-RU" sz="2000" b="0" i="0" dirty="0" smtClean="0">
              <a:solidFill>
                <a:srgbClr val="000000"/>
              </a:solidFill>
              <a:effectLst/>
              <a:latin typeface="Calibri" panose="020F0502020204030204" pitchFamily="34" charset="0"/>
            </a:endParaRPr>
          </a:p>
          <a:p>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Стакан с водой на несколько минут поставить на солнце. Что происходит? (на стенках стакана образуются пузырьки – это кислород).</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Бутылку с водой изо всех сил потрясти. Что происходит? (образовалось большое количество пузырьков)</a:t>
            </a:r>
            <a:endParaRPr lang="ru-RU" sz="2000" b="0" i="0" dirty="0" smtClean="0">
              <a:solidFill>
                <a:srgbClr val="000000"/>
              </a:solidFill>
              <a:effectLst/>
              <a:latin typeface="Calibri" panose="020F0502020204030204" pitchFamily="34" charset="0"/>
            </a:endParaRPr>
          </a:p>
          <a:p>
            <a:pPr marL="457200"/>
            <a:r>
              <a:rPr lang="ru-RU" sz="2000" b="1" i="0" u="none" strike="noStrike"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в состав воды входит кислород; он «появляется» в виде маленьких пузырьков; при движении воды пузырьков появляется больше; кислород нужен тем, кто живёт в воде.</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75041" y="5998185"/>
            <a:ext cx="445047" cy="371888"/>
          </a:xfrm>
          <a:prstGeom prst="rect">
            <a:avLst/>
          </a:prstGeom>
        </p:spPr>
      </p:pic>
    </p:spTree>
    <p:extLst>
      <p:ext uri="{BB962C8B-B14F-4D97-AF65-F5344CB8AC3E}">
        <p14:creationId xmlns:p14="http://schemas.microsoft.com/office/powerpoint/2010/main" xmlns="" val="2400884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609600" y="940158"/>
            <a:ext cx="8521522" cy="3170099"/>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«ХОДИТ КАПЕЛЬКА ПО КРУГУ»</a:t>
            </a:r>
            <a:endParaRPr lang="ru-RU" sz="2000" b="0" i="0" dirty="0" smtClean="0">
              <a:solidFill>
                <a:srgbClr val="FF0000"/>
              </a:solidFill>
              <a:effectLst/>
              <a:latin typeface="Calibri" panose="020F0502020204030204" pitchFamily="34" charset="0"/>
            </a:endParaRPr>
          </a:p>
          <a:p>
            <a:pPr indent="449580"/>
            <a:r>
              <a:rPr lang="ru-RU" sz="2000" b="1" i="0" dirty="0" smtClean="0">
                <a:solidFill>
                  <a:srgbClr val="000000"/>
                </a:solidFill>
                <a:effectLst/>
                <a:latin typeface="Times New Roman" panose="02020603050405020304" pitchFamily="18" charset="0"/>
              </a:rPr>
              <a:t>Цель: </a:t>
            </a:r>
            <a:r>
              <a:rPr lang="ru-RU" sz="2000" b="0" i="0" u="none" strike="noStrike" dirty="0" smtClean="0">
                <a:solidFill>
                  <a:srgbClr val="000000"/>
                </a:solidFill>
                <a:effectLst/>
                <a:latin typeface="Times New Roman" panose="02020603050405020304" pitchFamily="18" charset="0"/>
              </a:rPr>
              <a:t>дать детям элементарные знания о круговороте воды в природе.</a:t>
            </a:r>
            <a:endParaRPr lang="ru-RU" sz="2000" b="0" i="0" dirty="0" smtClean="0">
              <a:solidFill>
                <a:srgbClr val="000000"/>
              </a:solidFill>
              <a:effectLst/>
              <a:latin typeface="Calibri" panose="020F0502020204030204" pitchFamily="34" charset="0"/>
            </a:endParaRPr>
          </a:p>
          <a:p>
            <a:pPr indent="449580"/>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pPr indent="449580"/>
            <a:r>
              <a:rPr lang="ru-RU" sz="2000" b="0" i="0" u="none" strike="noStrike" dirty="0" smtClean="0">
                <a:solidFill>
                  <a:srgbClr val="000000"/>
                </a:solidFill>
                <a:effectLst/>
                <a:latin typeface="Times New Roman" panose="02020603050405020304" pitchFamily="18" charset="0"/>
              </a:rPr>
              <a:t>Возьмём две мисочки с водой – большую и маленькую, поставим на подоконник и будем наблюдать, из какой мисочки вода исчезнет быстрее. Когда в одной из мисочек не станет воды, обсудить с детьми, куда исчезла вода? Что с ней могло случиться? (капельки воды постоянно путешествуют: с дождём выпадают на землю, бегут в ручейках; поят растения, под лучами солнышка снова возвращаются домой – к тучам, из которых когда – то пришли на землю в виде дождя.)</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64553" y="6050650"/>
            <a:ext cx="445047" cy="371888"/>
          </a:xfrm>
          <a:prstGeom prst="rect">
            <a:avLst/>
          </a:prstGeom>
        </p:spPr>
      </p:pic>
    </p:spTree>
    <p:extLst>
      <p:ext uri="{BB962C8B-B14F-4D97-AF65-F5344CB8AC3E}">
        <p14:creationId xmlns:p14="http://schemas.microsoft.com/office/powerpoint/2010/main" xmlns="" val="2227859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0" y="-594"/>
            <a:ext cx="12193057" cy="6858594"/>
          </a:xfrm>
          <a:prstGeom prst="rect">
            <a:avLst/>
          </a:prstGeom>
        </p:spPr>
      </p:pic>
      <p:sp>
        <p:nvSpPr>
          <p:cNvPr id="3" name="TextBox 2"/>
          <p:cNvSpPr txBox="1"/>
          <p:nvPr/>
        </p:nvSpPr>
        <p:spPr>
          <a:xfrm>
            <a:off x="2421229" y="231820"/>
            <a:ext cx="4420890" cy="6832640"/>
          </a:xfrm>
          <a:prstGeom prst="rect">
            <a:avLst/>
          </a:prstGeom>
          <a:noFill/>
        </p:spPr>
        <p:txBody>
          <a:bodyPr wrap="none" rtlCol="0">
            <a:spAutoFit/>
          </a:bodyPr>
          <a:lstStyle/>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Воздух</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Вода</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Почва, камни, </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Глина, песок</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Металл, Дерево</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Человек</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Растения, Семена</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Ткань, Бумага(картон)</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Солнце</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Резина</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Магнит</a:t>
            </a:r>
          </a:p>
          <a:p>
            <a:pPr marL="342900" indent="-342900">
              <a:buFont typeface="+mj-lt"/>
              <a:buAutoNum type="arabicPeriod"/>
            </a:pPr>
            <a:r>
              <a:rPr lang="ru-RU" sz="3200" dirty="0" smtClean="0">
                <a:solidFill>
                  <a:schemeClr val="accent6">
                    <a:lumMod val="50000"/>
                  </a:schemeClr>
                </a:solidFill>
                <a:latin typeface="Times New Roman" panose="02020603050405020304" pitchFamily="18" charset="0"/>
                <a:cs typeface="Times New Roman" panose="02020603050405020304" pitchFamily="18" charset="0"/>
              </a:rPr>
              <a:t>Звуки</a:t>
            </a:r>
          </a:p>
          <a:p>
            <a:endParaRPr lang="ru-RU" dirty="0" smtClean="0"/>
          </a:p>
          <a:p>
            <a:endParaRPr lang="ru-RU" dirty="0" smtClean="0"/>
          </a:p>
          <a:p>
            <a:endParaRPr lang="ru-RU" dirty="0"/>
          </a:p>
        </p:txBody>
      </p:sp>
      <p:sp>
        <p:nvSpPr>
          <p:cNvPr id="4" name="5-конечная звезда 3">
            <a:hlinkClick r:id="rId3" action="ppaction://hlinksldjump"/>
          </p:cNvPr>
          <p:cNvSpPr/>
          <p:nvPr/>
        </p:nvSpPr>
        <p:spPr>
          <a:xfrm>
            <a:off x="2021983" y="360609"/>
            <a:ext cx="399246" cy="334850"/>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a:hlinkClick r:id="rId4" action="ppaction://hlinksldjump"/>
          </p:cNvPr>
          <p:cNvPicPr>
            <a:picLocks noChangeAspect="1"/>
          </p:cNvPicPr>
          <p:nvPr/>
        </p:nvPicPr>
        <p:blipFill>
          <a:blip r:embed="rId5" cstate="print"/>
          <a:stretch>
            <a:fillRect/>
          </a:stretch>
        </p:blipFill>
        <p:spPr>
          <a:xfrm>
            <a:off x="2021983" y="824248"/>
            <a:ext cx="445047" cy="371888"/>
          </a:xfrm>
          <a:prstGeom prst="rect">
            <a:avLst/>
          </a:prstGeom>
        </p:spPr>
      </p:pic>
      <p:pic>
        <p:nvPicPr>
          <p:cNvPr id="6" name="Рисунок 5">
            <a:hlinkClick r:id="rId6" action="ppaction://hlinksldjump"/>
          </p:cNvPr>
          <p:cNvPicPr>
            <a:picLocks noChangeAspect="1"/>
          </p:cNvPicPr>
          <p:nvPr/>
        </p:nvPicPr>
        <p:blipFill>
          <a:blip r:embed="rId5" cstate="print"/>
          <a:stretch>
            <a:fillRect/>
          </a:stretch>
        </p:blipFill>
        <p:spPr>
          <a:xfrm>
            <a:off x="2021983" y="1287887"/>
            <a:ext cx="445047" cy="371888"/>
          </a:xfrm>
          <a:prstGeom prst="rect">
            <a:avLst/>
          </a:prstGeom>
        </p:spPr>
      </p:pic>
      <p:pic>
        <p:nvPicPr>
          <p:cNvPr id="7" name="Рисунок 6">
            <a:hlinkClick r:id="rId7" action="ppaction://hlinksldjump"/>
          </p:cNvPr>
          <p:cNvPicPr>
            <a:picLocks noChangeAspect="1"/>
          </p:cNvPicPr>
          <p:nvPr/>
        </p:nvPicPr>
        <p:blipFill>
          <a:blip r:embed="rId5" cstate="print"/>
          <a:stretch>
            <a:fillRect/>
          </a:stretch>
        </p:blipFill>
        <p:spPr>
          <a:xfrm>
            <a:off x="2021983" y="1788564"/>
            <a:ext cx="445047" cy="371888"/>
          </a:xfrm>
          <a:prstGeom prst="rect">
            <a:avLst/>
          </a:prstGeom>
        </p:spPr>
      </p:pic>
      <p:pic>
        <p:nvPicPr>
          <p:cNvPr id="8" name="Рисунок 7">
            <a:hlinkClick r:id="rId8" action="ppaction://hlinksldjump"/>
          </p:cNvPr>
          <p:cNvPicPr>
            <a:picLocks noChangeAspect="1"/>
          </p:cNvPicPr>
          <p:nvPr/>
        </p:nvPicPr>
        <p:blipFill>
          <a:blip r:embed="rId5" cstate="print"/>
          <a:stretch>
            <a:fillRect/>
          </a:stretch>
        </p:blipFill>
        <p:spPr>
          <a:xfrm>
            <a:off x="2021983" y="2289241"/>
            <a:ext cx="445047" cy="371888"/>
          </a:xfrm>
          <a:prstGeom prst="rect">
            <a:avLst/>
          </a:prstGeom>
        </p:spPr>
      </p:pic>
      <p:pic>
        <p:nvPicPr>
          <p:cNvPr id="9" name="Рисунок 8">
            <a:hlinkClick r:id="rId9" action="ppaction://hlinksldjump"/>
          </p:cNvPr>
          <p:cNvPicPr>
            <a:picLocks noChangeAspect="1"/>
          </p:cNvPicPr>
          <p:nvPr/>
        </p:nvPicPr>
        <p:blipFill>
          <a:blip r:embed="rId5" cstate="print"/>
          <a:stretch>
            <a:fillRect/>
          </a:stretch>
        </p:blipFill>
        <p:spPr>
          <a:xfrm>
            <a:off x="2021983" y="2750285"/>
            <a:ext cx="445047" cy="371888"/>
          </a:xfrm>
          <a:prstGeom prst="rect">
            <a:avLst/>
          </a:prstGeom>
        </p:spPr>
      </p:pic>
      <p:pic>
        <p:nvPicPr>
          <p:cNvPr id="10" name="Рисунок 9">
            <a:hlinkClick r:id="rId10" action="ppaction://hlinksldjump"/>
          </p:cNvPr>
          <p:cNvPicPr>
            <a:picLocks noChangeAspect="1"/>
          </p:cNvPicPr>
          <p:nvPr/>
        </p:nvPicPr>
        <p:blipFill>
          <a:blip r:embed="rId5" cstate="print"/>
          <a:stretch>
            <a:fillRect/>
          </a:stretch>
        </p:blipFill>
        <p:spPr>
          <a:xfrm>
            <a:off x="2021983" y="3211329"/>
            <a:ext cx="445047" cy="371888"/>
          </a:xfrm>
          <a:prstGeom prst="rect">
            <a:avLst/>
          </a:prstGeom>
        </p:spPr>
      </p:pic>
      <p:pic>
        <p:nvPicPr>
          <p:cNvPr id="11" name="Рисунок 10">
            <a:hlinkClick r:id="rId11" action="ppaction://hlinksldjump"/>
          </p:cNvPr>
          <p:cNvPicPr>
            <a:picLocks noChangeAspect="1"/>
          </p:cNvPicPr>
          <p:nvPr/>
        </p:nvPicPr>
        <p:blipFill>
          <a:blip r:embed="rId5" cstate="print"/>
          <a:stretch>
            <a:fillRect/>
          </a:stretch>
        </p:blipFill>
        <p:spPr>
          <a:xfrm>
            <a:off x="2021983" y="3704974"/>
            <a:ext cx="445047" cy="371888"/>
          </a:xfrm>
          <a:prstGeom prst="rect">
            <a:avLst/>
          </a:prstGeom>
        </p:spPr>
      </p:pic>
      <p:pic>
        <p:nvPicPr>
          <p:cNvPr id="12" name="Рисунок 11">
            <a:hlinkClick r:id="rId12" action="ppaction://hlinksldjump"/>
          </p:cNvPr>
          <p:cNvPicPr>
            <a:picLocks noChangeAspect="1"/>
          </p:cNvPicPr>
          <p:nvPr/>
        </p:nvPicPr>
        <p:blipFill>
          <a:blip r:embed="rId5" cstate="print"/>
          <a:stretch>
            <a:fillRect/>
          </a:stretch>
        </p:blipFill>
        <p:spPr>
          <a:xfrm>
            <a:off x="2021983" y="4209465"/>
            <a:ext cx="445047" cy="371888"/>
          </a:xfrm>
          <a:prstGeom prst="rect">
            <a:avLst/>
          </a:prstGeom>
        </p:spPr>
      </p:pic>
      <p:pic>
        <p:nvPicPr>
          <p:cNvPr id="13" name="Рисунок 12">
            <a:hlinkClick r:id="rId13" action="ppaction://hlinksldjump"/>
          </p:cNvPr>
          <p:cNvPicPr>
            <a:picLocks noChangeAspect="1"/>
          </p:cNvPicPr>
          <p:nvPr/>
        </p:nvPicPr>
        <p:blipFill>
          <a:blip r:embed="rId5" cstate="print"/>
          <a:stretch>
            <a:fillRect/>
          </a:stretch>
        </p:blipFill>
        <p:spPr>
          <a:xfrm>
            <a:off x="2021983" y="4691659"/>
            <a:ext cx="445047" cy="371888"/>
          </a:xfrm>
          <a:prstGeom prst="rect">
            <a:avLst/>
          </a:prstGeom>
        </p:spPr>
      </p:pic>
      <p:pic>
        <p:nvPicPr>
          <p:cNvPr id="14" name="Рисунок 13">
            <a:hlinkClick r:id="rId14" action="ppaction://hlinksldjump"/>
          </p:cNvPr>
          <p:cNvPicPr>
            <a:picLocks noChangeAspect="1"/>
          </p:cNvPicPr>
          <p:nvPr/>
        </p:nvPicPr>
        <p:blipFill>
          <a:blip r:embed="rId5" cstate="print"/>
          <a:stretch>
            <a:fillRect/>
          </a:stretch>
        </p:blipFill>
        <p:spPr>
          <a:xfrm>
            <a:off x="2032518" y="5227054"/>
            <a:ext cx="445047" cy="371888"/>
          </a:xfrm>
          <a:prstGeom prst="rect">
            <a:avLst/>
          </a:prstGeom>
        </p:spPr>
      </p:pic>
      <p:pic>
        <p:nvPicPr>
          <p:cNvPr id="15" name="Рисунок 14">
            <a:hlinkClick r:id="rId15" action="ppaction://hlinksldjump"/>
          </p:cNvPr>
          <p:cNvPicPr>
            <a:picLocks noChangeAspect="1"/>
          </p:cNvPicPr>
          <p:nvPr/>
        </p:nvPicPr>
        <p:blipFill>
          <a:blip r:embed="rId5" cstate="print"/>
          <a:stretch>
            <a:fillRect/>
          </a:stretch>
        </p:blipFill>
        <p:spPr>
          <a:xfrm>
            <a:off x="2032518" y="5709248"/>
            <a:ext cx="445047" cy="371888"/>
          </a:xfrm>
          <a:prstGeom prst="rect">
            <a:avLst/>
          </a:prstGeom>
        </p:spPr>
      </p:pic>
    </p:spTree>
    <p:extLst>
      <p:ext uri="{BB962C8B-B14F-4D97-AF65-F5344CB8AC3E}">
        <p14:creationId xmlns:p14="http://schemas.microsoft.com/office/powerpoint/2010/main" xmlns="" val="1342054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19918" y="90152"/>
            <a:ext cx="11747586" cy="6678751"/>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«Разная вода»</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a:t>
            </a:r>
            <a:r>
              <a:rPr lang="ru-RU" sz="2000" b="0" i="0" dirty="0" smtClean="0">
                <a:solidFill>
                  <a:srgbClr val="000000"/>
                </a:solidFill>
                <a:effectLst/>
                <a:latin typeface="Times New Roman" panose="02020603050405020304" pitchFamily="18" charset="0"/>
              </a:rPr>
              <a:t>  Ребята, возьмем стакан насыплем в нее песок. Что произошло? Можно ли пить такую воду?</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Дети:</a:t>
            </a:r>
            <a:r>
              <a:rPr lang="ru-RU" sz="2000" b="0" i="0" dirty="0" smtClean="0">
                <a:solidFill>
                  <a:srgbClr val="000000"/>
                </a:solidFill>
                <a:effectLst/>
                <a:latin typeface="Times New Roman" panose="02020603050405020304" pitchFamily="18" charset="0"/>
              </a:rPr>
              <a:t> Нет. Она грязная и неприятная на вид.</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a:t>
            </a:r>
            <a:r>
              <a:rPr lang="ru-RU" sz="2000" b="0" i="0" dirty="0" smtClean="0">
                <a:solidFill>
                  <a:srgbClr val="000000"/>
                </a:solidFill>
                <a:effectLst/>
                <a:latin typeface="Times New Roman" panose="02020603050405020304" pitchFamily="18" charset="0"/>
              </a:rPr>
              <a:t> Да, действительно, такая вода не пригодна для питья. А что нужно сделать, чтобы она стала чистой?</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Дети:</a:t>
            </a:r>
            <a:r>
              <a:rPr lang="ru-RU" sz="2000" b="0" i="0" dirty="0" smtClean="0">
                <a:solidFill>
                  <a:srgbClr val="000000"/>
                </a:solidFill>
                <a:effectLst/>
                <a:latin typeface="Times New Roman" panose="02020603050405020304" pitchFamily="18" charset="0"/>
              </a:rPr>
              <a:t> Её нужно очистить от грязи.</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a:t>
            </a:r>
            <a:r>
              <a:rPr lang="ru-RU" sz="2000" b="0" i="0" dirty="0" smtClean="0">
                <a:solidFill>
                  <a:srgbClr val="000000"/>
                </a:solidFill>
                <a:effectLst/>
                <a:latin typeface="Times New Roman" panose="02020603050405020304" pitchFamily="18" charset="0"/>
              </a:rPr>
              <a:t> А вы знаете, это можно сделать, но только с помощью фильтра.</a:t>
            </a:r>
            <a:endParaRPr lang="ru-RU" sz="16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Самый простой фильтр для очистки воды мы можем сделать с вами сами при помощи марли. Посмотрите, как я это сделаю (показываю, как сделать фильтр, затем, как его установить в баночку). А теперь попробуйте сделать фильтр самостоятельно.</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Самостоятельная работа детей.</a:t>
            </a:r>
            <a:endParaRPr lang="ru-RU" sz="16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Воспитатель: У всех все правильно получилось, какие вы молодцы! Давайте попробуем, как работают наши фильтры. Мы очень осторожно, понемногу, будем лить грязную воду в стакан с фильтром.</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Идет самостоятельная работа детей.</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a:t>
            </a:r>
            <a:r>
              <a:rPr lang="ru-RU" sz="2000" b="0" i="0" dirty="0" smtClean="0">
                <a:solidFill>
                  <a:srgbClr val="000000"/>
                </a:solidFill>
                <a:effectLst/>
                <a:latin typeface="Times New Roman" panose="02020603050405020304" pitchFamily="18" charset="0"/>
              </a:rPr>
              <a:t> Аккуратно уберите фильтр и посмотрите на воду. Какая она стала?</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Дети:</a:t>
            </a:r>
            <a:r>
              <a:rPr lang="ru-RU" sz="2000" b="0" i="0" dirty="0" smtClean="0">
                <a:solidFill>
                  <a:srgbClr val="000000"/>
                </a:solidFill>
                <a:effectLst/>
                <a:latin typeface="Times New Roman" panose="02020603050405020304" pitchFamily="18" charset="0"/>
              </a:rPr>
              <a:t> Вода стала чистой.</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a:t>
            </a:r>
            <a:r>
              <a:rPr lang="ru-RU" sz="2000" b="0" i="0" dirty="0" smtClean="0">
                <a:solidFill>
                  <a:srgbClr val="000000"/>
                </a:solidFill>
                <a:effectLst/>
                <a:latin typeface="Times New Roman" panose="02020603050405020304" pitchFamily="18" charset="0"/>
              </a:rPr>
              <a:t> Куда же делось масло?</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Дети:</a:t>
            </a:r>
            <a:r>
              <a:rPr lang="ru-RU" sz="2000" b="0" i="0" dirty="0" smtClean="0">
                <a:solidFill>
                  <a:srgbClr val="000000"/>
                </a:solidFill>
                <a:effectLst/>
                <a:latin typeface="Times New Roman" panose="02020603050405020304" pitchFamily="18" charset="0"/>
              </a:rPr>
              <a:t> Все масло осталось на фильтре.</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a:t>
            </a:r>
            <a:r>
              <a:rPr lang="ru-RU" sz="2000" b="0" i="0" dirty="0" smtClean="0">
                <a:solidFill>
                  <a:srgbClr val="000000"/>
                </a:solidFill>
                <a:effectLst/>
                <a:latin typeface="Times New Roman" panose="02020603050405020304" pitchFamily="18" charset="0"/>
              </a:rPr>
              <a:t> Мы с вами узнали самый простой способ очистки воды. Но даже после фильтрации воду сразу пить нельзя, её нужно прокипятить.</a:t>
            </a:r>
            <a:endParaRPr lang="ru-RU" sz="16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49462" y="5972012"/>
            <a:ext cx="445047" cy="371888"/>
          </a:xfrm>
          <a:prstGeom prst="rect">
            <a:avLst/>
          </a:prstGeom>
        </p:spPr>
      </p:pic>
    </p:spTree>
    <p:extLst>
      <p:ext uri="{BB962C8B-B14F-4D97-AF65-F5344CB8AC3E}">
        <p14:creationId xmlns:p14="http://schemas.microsoft.com/office/powerpoint/2010/main" xmlns="" val="7967527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08532" y="283336"/>
            <a:ext cx="10780177" cy="6617196"/>
          </a:xfrm>
          <a:prstGeom prst="rect">
            <a:avLst/>
          </a:prstGeom>
          <a:noFill/>
        </p:spPr>
        <p:txBody>
          <a:bodyPr wrap="square" rtlCol="0">
            <a:spAutoFit/>
          </a:bodyPr>
          <a:lstStyle/>
          <a:p>
            <a:pPr marR="359410" algn="ctr"/>
            <a:r>
              <a:rPr lang="ru-RU" sz="2400" b="1" i="1" dirty="0" smtClean="0">
                <a:solidFill>
                  <a:srgbClr val="FF0000"/>
                </a:solidFill>
                <a:effectLst/>
                <a:latin typeface="Times New Roman" panose="02020603050405020304" pitchFamily="18" charset="0"/>
              </a:rPr>
              <a:t>ЗАМЕРЗШАЯ ВОДА</a:t>
            </a:r>
            <a:endParaRPr lang="ru-RU" sz="2400" b="0" i="0" dirty="0" smtClean="0">
              <a:solidFill>
                <a:srgbClr val="FF0000"/>
              </a:solidFill>
              <a:effectLst/>
              <a:latin typeface="Times New Roman" panose="02020603050405020304" pitchFamily="18" charset="0"/>
            </a:endParaRPr>
          </a:p>
          <a:p>
            <a:pPr marR="359410"/>
            <a:r>
              <a:rPr lang="ru-RU" sz="2000" b="1" i="1" dirty="0" smtClean="0">
                <a:solidFill>
                  <a:srgbClr val="000000"/>
                </a:solidFill>
                <a:effectLst/>
                <a:latin typeface="Times New Roman" panose="02020603050405020304" pitchFamily="18" charset="0"/>
              </a:rPr>
              <a:t>Задача:</a:t>
            </a:r>
            <a:r>
              <a:rPr lang="ru-RU" sz="2000" b="0" i="0" dirty="0" smtClean="0">
                <a:solidFill>
                  <a:srgbClr val="000000"/>
                </a:solidFill>
                <a:effectLst/>
                <a:latin typeface="Times New Roman" panose="02020603050405020304" pitchFamily="18" charset="0"/>
              </a:rPr>
              <a:t> выявить, что лед — твердое вещество, плавает, тает, состоит из воды.        </a:t>
            </a:r>
          </a:p>
          <a:p>
            <a:pPr marR="359410"/>
            <a:r>
              <a:rPr lang="ru-RU" sz="2000" b="1" i="1" dirty="0" smtClean="0">
                <a:solidFill>
                  <a:srgbClr val="000000"/>
                </a:solidFill>
                <a:effectLst/>
                <a:latin typeface="Times New Roman" panose="02020603050405020304" pitchFamily="18" charset="0"/>
              </a:rPr>
              <a:t>Материалы:</a:t>
            </a:r>
            <a:r>
              <a:rPr lang="ru-RU" sz="2000" b="0" i="0" dirty="0" smtClean="0">
                <a:solidFill>
                  <a:srgbClr val="000000"/>
                </a:solidFill>
                <a:effectLst/>
                <a:latin typeface="Times New Roman" panose="02020603050405020304" pitchFamily="18" charset="0"/>
              </a:rPr>
              <a:t> кусочки льда, холодная вода, тарелочки, картинка с изображением айсберга.        </a:t>
            </a:r>
          </a:p>
          <a:p>
            <a:pPr marR="359410"/>
            <a:r>
              <a:rPr lang="ru-RU" sz="2000" b="1" i="1" dirty="0" smtClean="0">
                <a:solidFill>
                  <a:srgbClr val="000000"/>
                </a:solidFill>
                <a:effectLst/>
                <a:latin typeface="Times New Roman" panose="02020603050405020304" pitchFamily="18" charset="0"/>
              </a:rPr>
              <a:t>Описание.</a:t>
            </a:r>
            <a:r>
              <a:rPr lang="ru-RU" sz="2000" b="0" i="0" dirty="0" smtClean="0">
                <a:solidFill>
                  <a:srgbClr val="000000"/>
                </a:solidFill>
                <a:effectLst/>
                <a:latin typeface="Times New Roman" panose="02020603050405020304" pitchFamily="18" charset="0"/>
              </a:rPr>
              <a:t> Перед детьми — миска с водой. Они обсуждают, какая вода, какой она формы. Вода меняет форму, потому что она жидкость.        </a:t>
            </a:r>
          </a:p>
          <a:p>
            <a:pPr marR="359410"/>
            <a:r>
              <a:rPr lang="ru-RU" sz="2000" b="0" i="0" dirty="0" smtClean="0">
                <a:solidFill>
                  <a:srgbClr val="000000"/>
                </a:solidFill>
                <a:effectLst/>
                <a:latin typeface="Times New Roman" panose="02020603050405020304" pitchFamily="18" charset="0"/>
              </a:rPr>
              <a:t>Может ли вода быть твердой? Что произойдет с водой, если ее сильно охладить? (Вода превратится в лед.)        </a:t>
            </a:r>
          </a:p>
          <a:p>
            <a:pPr marR="359410"/>
            <a:r>
              <a:rPr lang="ru-RU" sz="2000" b="0" i="0" dirty="0" smtClean="0">
                <a:solidFill>
                  <a:srgbClr val="000000"/>
                </a:solidFill>
                <a:effectLst/>
                <a:latin typeface="Times New Roman" panose="02020603050405020304" pitchFamily="18" charset="0"/>
              </a:rPr>
              <a:t>Рассматривают кусочки льда. Чем лед отличается от воды?  </a:t>
            </a:r>
          </a:p>
          <a:p>
            <a:pPr marR="359410"/>
            <a:r>
              <a:rPr lang="ru-RU" sz="2000" b="0" i="0" dirty="0" smtClean="0">
                <a:solidFill>
                  <a:srgbClr val="000000"/>
                </a:solidFill>
                <a:effectLst/>
                <a:latin typeface="Times New Roman" panose="02020603050405020304" pitchFamily="18" charset="0"/>
              </a:rPr>
              <a:t>Можно ли лед лить, как воду? Дети пробуют это сделать. Какой  формы лед? Лед сохраняет форму. Все, что сохраняет свою форму, как лед, называется твердым веществом.        </a:t>
            </a:r>
          </a:p>
          <a:p>
            <a:pPr marR="359410"/>
            <a:r>
              <a:rPr lang="ru-RU" sz="2000" b="0" i="0" dirty="0" smtClean="0">
                <a:solidFill>
                  <a:srgbClr val="000000"/>
                </a:solidFill>
                <a:effectLst/>
                <a:latin typeface="Times New Roman" panose="02020603050405020304" pitchFamily="18" charset="0"/>
              </a:rPr>
              <a:t>Плавает ли лед? Воспитатель кладет кусок льда в миску, и   дети наблюдают.  Какая часть льда плавает? (Верхняя.)  </a:t>
            </a:r>
          </a:p>
          <a:p>
            <a:pPr marR="359410"/>
            <a:r>
              <a:rPr lang="ru-RU" sz="2000" b="0" i="0" dirty="0" smtClean="0">
                <a:solidFill>
                  <a:srgbClr val="000000"/>
                </a:solidFill>
                <a:effectLst/>
                <a:latin typeface="Times New Roman" panose="02020603050405020304" pitchFamily="18" charset="0"/>
              </a:rPr>
              <a:t>В холодных морях плавают огромные глыбы льда. Они называются айсбергами (показ картинки). Над поверхностью видна только верхушка айсберга. И если капитан корабля не заметит и наткнется на подводную часть айсберга, то корабль может утонуть.</a:t>
            </a:r>
          </a:p>
          <a:p>
            <a:pPr marR="359410"/>
            <a:r>
              <a:rPr lang="ru-RU" sz="2000" b="0" i="0" dirty="0" smtClean="0">
                <a:solidFill>
                  <a:srgbClr val="000000"/>
                </a:solidFill>
                <a:effectLst/>
                <a:latin typeface="Times New Roman" panose="02020603050405020304" pitchFamily="18" charset="0"/>
              </a:rPr>
              <a:t>Воспитатель обращает внимание детей на лед, который лежал в тарелке. Что произошло? Почему лед растаял? (В комнате тепло.) Во что превратился лед? Из чего состоит лед?</a:t>
            </a:r>
          </a:p>
          <a:p>
            <a:pPr marR="359410"/>
            <a:r>
              <a:rPr lang="ru-RU" sz="2000" b="1" i="1" dirty="0" smtClean="0">
                <a:solidFill>
                  <a:srgbClr val="00B0F0"/>
                </a:solidFill>
                <a:effectLst/>
                <a:latin typeface="Times New Roman" panose="02020603050405020304" pitchFamily="18" charset="0"/>
              </a:rPr>
              <a:t>•        «Играем с льдинками»</a:t>
            </a:r>
            <a:r>
              <a:rPr lang="ru-RU" sz="2000" b="0" i="0" dirty="0" smtClean="0">
                <a:solidFill>
                  <a:srgbClr val="00B0F0"/>
                </a:solidFill>
                <a:effectLst/>
                <a:latin typeface="Times New Roman" panose="02020603050405020304" pitchFamily="18" charset="0"/>
              </a:rPr>
              <a:t> </a:t>
            </a:r>
            <a:r>
              <a:rPr lang="ru-RU" sz="2000" b="0" i="0" dirty="0" smtClean="0">
                <a:solidFill>
                  <a:srgbClr val="000000"/>
                </a:solidFill>
                <a:effectLst/>
                <a:latin typeface="Times New Roman" panose="02020603050405020304" pitchFamily="18" charset="0"/>
              </a:rPr>
              <a:t>— свободная деятельность детей:</a:t>
            </a:r>
          </a:p>
          <a:p>
            <a:pPr marR="359410"/>
            <a:r>
              <a:rPr lang="ru-RU" sz="2000" b="0" i="0" dirty="0" smtClean="0">
                <a:solidFill>
                  <a:srgbClr val="000000"/>
                </a:solidFill>
                <a:effectLst/>
                <a:latin typeface="Times New Roman" panose="02020603050405020304" pitchFamily="18" charset="0"/>
              </a:rPr>
              <a:t>они выбирают тарелочки, рассматривают и наблюдают, что</a:t>
            </a:r>
          </a:p>
          <a:p>
            <a:pPr marR="359410"/>
            <a:r>
              <a:rPr lang="ru-RU" sz="2000" b="0" i="0" dirty="0" smtClean="0">
                <a:solidFill>
                  <a:srgbClr val="000000"/>
                </a:solidFill>
                <a:effectLst/>
                <a:latin typeface="Times New Roman" panose="02020603050405020304" pitchFamily="18" charset="0"/>
              </a:rPr>
              <a:t>происходит с льдинками.</a:t>
            </a:r>
            <a:endParaRPr lang="ru-RU" sz="2000" b="0" i="0" dirty="0">
              <a:solidFill>
                <a:srgbClr val="000000"/>
              </a:solidFill>
              <a:effectLst/>
              <a:latin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50650"/>
            <a:ext cx="445047" cy="371888"/>
          </a:xfrm>
          <a:prstGeom prst="rect">
            <a:avLst/>
          </a:prstGeom>
        </p:spPr>
      </p:pic>
    </p:spTree>
    <p:extLst>
      <p:ext uri="{BB962C8B-B14F-4D97-AF65-F5344CB8AC3E}">
        <p14:creationId xmlns:p14="http://schemas.microsoft.com/office/powerpoint/2010/main" xmlns="" val="18252885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2261618" y="888642"/>
            <a:ext cx="4429674" cy="5632311"/>
          </a:xfrm>
          <a:prstGeom prst="rect">
            <a:avLst/>
          </a:prstGeom>
          <a:noFill/>
        </p:spPr>
        <p:txBody>
          <a:bodyPr wrap="none" rtlCol="0">
            <a:spAutoFit/>
          </a:bodyPr>
          <a:lstStyle/>
          <a:p>
            <a:pPr algn="ctr">
              <a:lnSpc>
                <a:spcPct val="150000"/>
              </a:lnSpc>
            </a:pPr>
            <a:r>
              <a:rPr lang="ru-RU" sz="2400" b="1" dirty="0" smtClean="0">
                <a:solidFill>
                  <a:srgbClr val="FF0000"/>
                </a:solidFill>
                <a:latin typeface="Times New Roman" panose="02020603050405020304" pitchFamily="18" charset="0"/>
                <a:cs typeface="Times New Roman" panose="02020603050405020304" pitchFamily="18" charset="0"/>
              </a:rPr>
              <a:t>ПОЧВА, КАМНИ</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«Соревнование»</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«Сухая и влажная почва»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Какими бывают камни.</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Тонут ли камни в воде?</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Живые камни</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Могут ли камни менять цвет?</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Загрязнение почвы</a:t>
            </a:r>
          </a:p>
          <a:p>
            <a:r>
              <a:rPr lang="ru-RU" dirty="0" smtClean="0"/>
              <a:t/>
            </a:r>
            <a:br>
              <a:rPr lang="ru-RU" dirty="0" smtClean="0"/>
            </a:br>
            <a:r>
              <a:rPr lang="ru-RU" dirty="0" smtClean="0"/>
              <a:t/>
            </a:r>
            <a:br>
              <a:rPr lang="ru-RU" dirty="0" smtClean="0"/>
            </a:br>
            <a:endParaRPr lang="ru-RU" dirty="0" smtClean="0"/>
          </a:p>
          <a:p>
            <a:pPr marL="342900" indent="-342900">
              <a:buAutoNum type="arabicPeriod"/>
            </a:pP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90862" y="5922885"/>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1905299" y="4841930"/>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1905299" y="4372367"/>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1890275" y="3767344"/>
            <a:ext cx="445047" cy="371888"/>
          </a:xfrm>
          <a:prstGeom prst="rect">
            <a:avLst/>
          </a:prstGeom>
        </p:spPr>
      </p:pic>
      <p:pic>
        <p:nvPicPr>
          <p:cNvPr id="8" name="Рисунок 7">
            <a:hlinkClick r:id="rId9" action="ppaction://hlinksldjump"/>
          </p:cNvPr>
          <p:cNvPicPr>
            <a:picLocks noChangeAspect="1"/>
          </p:cNvPicPr>
          <p:nvPr/>
        </p:nvPicPr>
        <p:blipFill>
          <a:blip r:embed="rId6" cstate="print"/>
          <a:stretch>
            <a:fillRect/>
          </a:stretch>
        </p:blipFill>
        <p:spPr>
          <a:xfrm>
            <a:off x="1890275" y="3234744"/>
            <a:ext cx="445047" cy="371888"/>
          </a:xfrm>
          <a:prstGeom prst="rect">
            <a:avLst/>
          </a:prstGeom>
        </p:spPr>
      </p:pic>
      <p:pic>
        <p:nvPicPr>
          <p:cNvPr id="9" name="Рисунок 8">
            <a:hlinkClick r:id="rId10" action="ppaction://hlinksldjump"/>
          </p:cNvPr>
          <p:cNvPicPr>
            <a:picLocks noChangeAspect="1"/>
          </p:cNvPicPr>
          <p:nvPr/>
        </p:nvPicPr>
        <p:blipFill>
          <a:blip r:embed="rId6" cstate="print"/>
          <a:stretch>
            <a:fillRect/>
          </a:stretch>
        </p:blipFill>
        <p:spPr>
          <a:xfrm>
            <a:off x="1879544" y="2630510"/>
            <a:ext cx="445047" cy="371888"/>
          </a:xfrm>
          <a:prstGeom prst="rect">
            <a:avLst/>
          </a:prstGeom>
        </p:spPr>
      </p:pic>
      <p:pic>
        <p:nvPicPr>
          <p:cNvPr id="10" name="Рисунок 9">
            <a:hlinkClick r:id="rId11" action="ppaction://hlinksldjump"/>
          </p:cNvPr>
          <p:cNvPicPr>
            <a:picLocks noChangeAspect="1"/>
          </p:cNvPicPr>
          <p:nvPr/>
        </p:nvPicPr>
        <p:blipFill>
          <a:blip r:embed="rId6" cstate="print"/>
          <a:stretch>
            <a:fillRect/>
          </a:stretch>
        </p:blipFill>
        <p:spPr>
          <a:xfrm>
            <a:off x="1872387" y="2086104"/>
            <a:ext cx="445047" cy="371888"/>
          </a:xfrm>
          <a:prstGeom prst="rect">
            <a:avLst/>
          </a:prstGeom>
        </p:spPr>
      </p:pic>
      <p:pic>
        <p:nvPicPr>
          <p:cNvPr id="11" name="Рисунок 10">
            <a:hlinkClick r:id="rId12" action="ppaction://hlinksldjump"/>
          </p:cNvPr>
          <p:cNvPicPr>
            <a:picLocks noChangeAspect="1"/>
          </p:cNvPicPr>
          <p:nvPr/>
        </p:nvPicPr>
        <p:blipFill>
          <a:blip r:embed="rId6" cstate="print"/>
          <a:stretch>
            <a:fillRect/>
          </a:stretch>
        </p:blipFill>
        <p:spPr>
          <a:xfrm>
            <a:off x="1872387" y="1555924"/>
            <a:ext cx="445047" cy="371888"/>
          </a:xfrm>
          <a:prstGeom prst="rect">
            <a:avLst/>
          </a:prstGeom>
        </p:spPr>
      </p:pic>
    </p:spTree>
    <p:extLst>
      <p:ext uri="{BB962C8B-B14F-4D97-AF65-F5344CB8AC3E}">
        <p14:creationId xmlns:p14="http://schemas.microsoft.com/office/powerpoint/2010/main" xmlns="" val="29507022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76519" y="875764"/>
            <a:ext cx="8473178" cy="4708981"/>
          </a:xfrm>
          <a:prstGeom prst="rect">
            <a:avLst/>
          </a:prstGeom>
          <a:noFill/>
        </p:spPr>
        <p:txBody>
          <a:bodyPr wrap="square" rtlCol="0">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«СОРЕВНОВАНИЕ»</a:t>
            </a:r>
          </a:p>
          <a:p>
            <a:r>
              <a:rPr lang="ru-RU" sz="2000" dirty="0" smtClean="0">
                <a:latin typeface="Times New Roman" panose="02020603050405020304" pitchFamily="18" charset="0"/>
                <a:cs typeface="Times New Roman" panose="02020603050405020304" pitchFamily="18" charset="0"/>
              </a:rPr>
              <a:t>Цель: познакомить с состоянием почвы; развивать наблюдательность.</a:t>
            </a:r>
          </a:p>
          <a:p>
            <a:r>
              <a:rPr lang="ru-RU" sz="2000" dirty="0" smtClean="0">
                <a:latin typeface="Times New Roman" panose="02020603050405020304" pitchFamily="18" charset="0"/>
                <a:cs typeface="Times New Roman" panose="02020603050405020304" pitchFamily="18" charset="0"/>
              </a:rPr>
              <a:t>Материал: две стеклянные банки с почвой (одна с рыхлой, другая – с уплотнённой), палочка, черенок традесканции.</a:t>
            </a:r>
          </a:p>
          <a:p>
            <a:r>
              <a:rPr lang="ru-RU" sz="2000" dirty="0" smtClean="0">
                <a:latin typeface="Times New Roman" panose="02020603050405020304" pitchFamily="18" charset="0"/>
                <a:cs typeface="Times New Roman" panose="02020603050405020304" pitchFamily="18" charset="0"/>
              </a:rPr>
              <a:t>        Ход:</a:t>
            </a:r>
          </a:p>
          <a:p>
            <a:r>
              <a:rPr lang="ru-RU" sz="2000" dirty="0" smtClean="0">
                <a:latin typeface="Times New Roman" panose="02020603050405020304" pitchFamily="18" charset="0"/>
                <a:cs typeface="Times New Roman" panose="02020603050405020304" pitchFamily="18" charset="0"/>
              </a:rPr>
              <a:t>        Где мягче почва – на газоне или на тропинке? Давайте проверим все версии.</a:t>
            </a:r>
          </a:p>
          <a:p>
            <a:r>
              <a:rPr lang="ru-RU" sz="2000" dirty="0" smtClean="0">
                <a:latin typeface="Times New Roman" panose="02020603050405020304" pitchFamily="18" charset="0"/>
                <a:cs typeface="Times New Roman" panose="02020603050405020304" pitchFamily="18" charset="0"/>
              </a:rPr>
              <a:t>1 Дети трогают почву в банках, определяют состояние почвы палочкой. По совету воспитателя делают луночки. В какую почву палочка проходит легко, в какую с трудом?</a:t>
            </a:r>
          </a:p>
          <a:p>
            <a:r>
              <a:rPr lang="ru-RU" sz="2000" dirty="0" smtClean="0">
                <a:latin typeface="Times New Roman" panose="02020603050405020304" pitchFamily="18" charset="0"/>
                <a:cs typeface="Times New Roman" panose="02020603050405020304" pitchFamily="18" charset="0"/>
              </a:rPr>
              <a:t>        Сажают в луночки черенки традесканции, поливают их умеренно.</a:t>
            </a:r>
          </a:p>
          <a:p>
            <a:r>
              <a:rPr lang="ru-RU" sz="2000" dirty="0" smtClean="0">
                <a:latin typeface="Times New Roman" panose="02020603050405020304" pitchFamily="18" charset="0"/>
                <a:cs typeface="Times New Roman" panose="02020603050405020304" pitchFamily="18" charset="0"/>
              </a:rPr>
              <a:t>        2 Баночки оставляют на несколько дней. Наблюдают, где почва высохнет быстрее? Почему?</a:t>
            </a:r>
          </a:p>
          <a:p>
            <a:r>
              <a:rPr lang="ru-RU" sz="2000" dirty="0" smtClean="0">
                <a:latin typeface="Times New Roman" panose="02020603050405020304" pitchFamily="18" charset="0"/>
                <a:cs typeface="Times New Roman" panose="02020603050405020304" pitchFamily="18" charset="0"/>
              </a:rPr>
              <a:t>Вывод:  уплотнённая почва не подходит растениям – плохо пропускает воздух и воду; рыхлая хорошо пропускает воду и воздух; быстро высыхает.</a:t>
            </a:r>
            <a:endParaRPr lang="ru-RU" sz="2000" dirty="0">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31472" y="5849484"/>
            <a:ext cx="445047" cy="371888"/>
          </a:xfrm>
          <a:prstGeom prst="rect">
            <a:avLst/>
          </a:prstGeom>
        </p:spPr>
      </p:pic>
    </p:spTree>
    <p:extLst>
      <p:ext uri="{BB962C8B-B14F-4D97-AF65-F5344CB8AC3E}">
        <p14:creationId xmlns:p14="http://schemas.microsoft.com/office/powerpoint/2010/main" xmlns="" val="33719923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cstate="print"/>
          <a:srcRect r="21233"/>
          <a:stretch/>
        </p:blipFill>
        <p:spPr>
          <a:xfrm flipH="1">
            <a:off x="1736034" y="0"/>
            <a:ext cx="10455965" cy="6858000"/>
          </a:xfrm>
          <a:prstGeom prst="rect">
            <a:avLst/>
          </a:prstGeom>
        </p:spPr>
      </p:pic>
      <p:sp>
        <p:nvSpPr>
          <p:cNvPr id="3" name="TextBox 2"/>
          <p:cNvSpPr txBox="1"/>
          <p:nvPr/>
        </p:nvSpPr>
        <p:spPr>
          <a:xfrm>
            <a:off x="656823" y="309093"/>
            <a:ext cx="7970529" cy="5940088"/>
          </a:xfrm>
          <a:prstGeom prst="rect">
            <a:avLst/>
          </a:prstGeom>
          <a:noFill/>
        </p:spPr>
        <p:txBody>
          <a:bodyPr wrap="square" rtlCol="0">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«СУХАЯ И ВЛАЖНАЯ ПОЧВА»</a:t>
            </a:r>
            <a:endParaRPr lang="ru-RU" sz="2000" dirty="0">
              <a:solidFill>
                <a:srgbClr val="FF0000"/>
              </a:solidFill>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Цель: </a:t>
            </a:r>
            <a:r>
              <a:rPr lang="ru-RU" sz="2000" dirty="0">
                <a:latin typeface="Times New Roman" panose="02020603050405020304" pitchFamily="18" charset="0"/>
                <a:cs typeface="Times New Roman" panose="02020603050405020304" pitchFamily="18" charset="0"/>
              </a:rPr>
              <a:t>учить определять и сравнивать сухую и влажную почву.</a:t>
            </a:r>
          </a:p>
          <a:p>
            <a:r>
              <a:rPr lang="ru-RU" sz="2000" b="1" dirty="0">
                <a:latin typeface="Times New Roman" panose="02020603050405020304" pitchFamily="18" charset="0"/>
                <a:cs typeface="Times New Roman" panose="02020603050405020304" pitchFamily="18" charset="0"/>
              </a:rPr>
              <a:t>Материал: </a:t>
            </a:r>
            <a:r>
              <a:rPr lang="ru-RU" sz="2000" dirty="0">
                <a:latin typeface="Times New Roman" panose="02020603050405020304" pitchFamily="18" charset="0"/>
                <a:cs typeface="Times New Roman" panose="02020603050405020304" pitchFamily="18" charset="0"/>
              </a:rPr>
              <a:t>две стеклянные баночки (одна с сухой, другая с влажной почвой), пластинка из оргстекла, лопаточка.</a:t>
            </a:r>
          </a:p>
          <a:p>
            <a:r>
              <a:rPr lang="ru-RU" sz="2000" b="1" dirty="0">
                <a:latin typeface="Times New Roman" panose="02020603050405020304" pitchFamily="18" charset="0"/>
                <a:cs typeface="Times New Roman" panose="02020603050405020304" pitchFamily="18" charset="0"/>
              </a:rPr>
              <a:t>Ход:</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   Почва бывает разной: Чёрной, жёлтой, красной,</a:t>
            </a:r>
          </a:p>
          <a:p>
            <a:r>
              <a:rPr lang="ru-RU" sz="2000" dirty="0">
                <a:latin typeface="Times New Roman" panose="02020603050405020304" pitchFamily="18" charset="0"/>
                <a:cs typeface="Times New Roman" panose="02020603050405020304" pitchFamily="18" charset="0"/>
              </a:rPr>
              <a:t>   Глинистой, песчаной, подзолистой, болотистой,</a:t>
            </a:r>
          </a:p>
          <a:p>
            <a:r>
              <a:rPr lang="ru-RU" sz="2000" dirty="0">
                <a:latin typeface="Times New Roman" panose="02020603050405020304" pitchFamily="18" charset="0"/>
                <a:cs typeface="Times New Roman" panose="02020603050405020304" pitchFamily="18" charset="0"/>
              </a:rPr>
              <a:t>  Серой лесной, ещё чернозёмной.</a:t>
            </a:r>
          </a:p>
          <a:p>
            <a:r>
              <a:rPr lang="ru-RU" sz="2000" dirty="0">
                <a:latin typeface="Times New Roman" panose="02020603050405020304" pitchFamily="18" charset="0"/>
                <a:cs typeface="Times New Roman" panose="02020603050405020304" pitchFamily="18" charset="0"/>
              </a:rPr>
              <a:t>Как узнать в какой баночке почва сухая, а в какой влажная? (обследовать пальцами, сравнить цвет, запах)</a:t>
            </a:r>
          </a:p>
          <a:p>
            <a:r>
              <a:rPr lang="ru-RU" sz="2000" b="1" dirty="0">
                <a:latin typeface="Times New Roman" panose="02020603050405020304" pitchFamily="18" charset="0"/>
                <a:cs typeface="Times New Roman" panose="02020603050405020304" pitchFamily="18" charset="0"/>
              </a:rPr>
              <a:t>Вывод: </a:t>
            </a:r>
            <a:r>
              <a:rPr lang="ru-RU" sz="2000" dirty="0">
                <a:latin typeface="Times New Roman" panose="02020603050405020304" pitchFamily="18" charset="0"/>
                <a:cs typeface="Times New Roman" panose="02020603050405020304" pitchFamily="18" charset="0"/>
              </a:rPr>
              <a:t>сухая почва рассыпчатая, её комочки жёсткие. Влажная почва мягкая, липкая.</a:t>
            </a:r>
          </a:p>
          <a:p>
            <a:r>
              <a:rPr lang="ru-RU" sz="2000" dirty="0">
                <a:latin typeface="Times New Roman" panose="02020603050405020304" pitchFamily="18" charset="0"/>
                <a:cs typeface="Times New Roman" panose="02020603050405020304" pitchFamily="18" charset="0"/>
              </a:rPr>
              <a:t>Что произойдёт со стеклом, если им накрыть баночки с сухой и влажной  почвой? Баночки закрывают пластинками из оргстекла на 1-2 минуты; на пластине, которой закрыта баночка с влажной почвой, появились следы испарения влаги, а на пластине, которой закрыта баночка с сухой почвой – нет.</a:t>
            </a:r>
          </a:p>
          <a:p>
            <a:r>
              <a:rPr lang="ru-RU" sz="2000" b="1" dirty="0">
                <a:latin typeface="Times New Roman" panose="02020603050405020304" pitchFamily="18" charset="0"/>
                <a:cs typeface="Times New Roman" panose="02020603050405020304" pitchFamily="18" charset="0"/>
              </a:rPr>
              <a:t>Вывод: </a:t>
            </a:r>
            <a:r>
              <a:rPr lang="ru-RU" sz="2000" dirty="0">
                <a:latin typeface="Times New Roman" panose="02020603050405020304" pitchFamily="18" charset="0"/>
                <a:cs typeface="Times New Roman" panose="02020603050405020304" pitchFamily="18" charset="0"/>
              </a:rPr>
              <a:t> сухая почва не содержит влагу; из влажной почвы испарение происходит в окружающую среду.</a:t>
            </a:r>
          </a:p>
        </p:txBody>
      </p:sp>
      <p:pic>
        <p:nvPicPr>
          <p:cNvPr id="4" name="Рисунок 3">
            <a:hlinkClick r:id="rId4" action="ppaction://hlinksldjump"/>
          </p:cNvPr>
          <p:cNvPicPr>
            <a:picLocks noChangeAspect="1"/>
          </p:cNvPicPr>
          <p:nvPr/>
        </p:nvPicPr>
        <p:blipFill>
          <a:blip r:embed="rId5" cstate="print"/>
          <a:stretch>
            <a:fillRect/>
          </a:stretch>
        </p:blipFill>
        <p:spPr>
          <a:xfrm>
            <a:off x="0" y="6063237"/>
            <a:ext cx="445047" cy="371888"/>
          </a:xfrm>
          <a:prstGeom prst="rect">
            <a:avLst/>
          </a:prstGeom>
        </p:spPr>
      </p:pic>
    </p:spTree>
    <p:extLst>
      <p:ext uri="{BB962C8B-B14F-4D97-AF65-F5344CB8AC3E}">
        <p14:creationId xmlns:p14="http://schemas.microsoft.com/office/powerpoint/2010/main" xmlns="" val="18247466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79551" y="197346"/>
            <a:ext cx="9593640" cy="6463308"/>
          </a:xfrm>
          <a:prstGeom prst="rect">
            <a:avLst/>
          </a:prstGeom>
          <a:noFill/>
        </p:spPr>
        <p:txBody>
          <a:bodyPr wrap="square" rtlCol="0">
            <a:spAutoFit/>
          </a:bodyPr>
          <a:lstStyle/>
          <a:p>
            <a:r>
              <a:rPr lang="ru-RU" sz="2000" b="1" i="0" dirty="0" smtClean="0">
                <a:solidFill>
                  <a:srgbClr val="FF0000"/>
                </a:solidFill>
                <a:effectLst/>
                <a:latin typeface="Times New Roman" panose="02020603050405020304" pitchFamily="18" charset="0"/>
              </a:rPr>
              <a:t>                       Какими бывают камни.</a:t>
            </a:r>
            <a:r>
              <a:rPr lang="ru-RU" sz="2000" b="0" i="0" dirty="0" smtClean="0">
                <a:solidFill>
                  <a:srgbClr val="FF0000"/>
                </a:solidFill>
                <a:effectLst/>
                <a:latin typeface="Times New Roman" panose="02020603050405020304" pitchFamily="18" charset="0"/>
              </a:rPr>
              <a:t/>
            </a:r>
            <a:br>
              <a:rPr lang="ru-RU" sz="2000" b="0" i="0" dirty="0" smtClean="0">
                <a:solidFill>
                  <a:srgbClr val="FF0000"/>
                </a:solidFill>
                <a:effectLst/>
                <a:latin typeface="Times New Roman" panose="02020603050405020304" pitchFamily="18" charset="0"/>
              </a:rPr>
            </a:br>
            <a:r>
              <a:rPr lang="ru-RU" b="0" i="0" dirty="0" smtClean="0">
                <a:solidFill>
                  <a:srgbClr val="000000"/>
                </a:solidFill>
                <a:effectLst/>
                <a:latin typeface="Times New Roman" panose="02020603050405020304" pitchFamily="18" charset="0"/>
              </a:rPr>
              <a:t>Определить цвет камня(серый, коричневый, белый, красный, синий и т. д.).</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Вывод:</a:t>
            </a:r>
            <a:r>
              <a:rPr lang="ru-RU" b="0" i="0" dirty="0" smtClean="0">
                <a:solidFill>
                  <a:srgbClr val="000000"/>
                </a:solidFill>
                <a:effectLst/>
                <a:latin typeface="Times New Roman" panose="02020603050405020304" pitchFamily="18" charset="0"/>
              </a:rPr>
              <a:t> камни по цвету и форме бывают разные</a:t>
            </a:r>
            <a:endParaRPr lang="ru-RU" sz="1400" b="0" i="0" dirty="0" smtClean="0">
              <a:solidFill>
                <a:srgbClr val="000000"/>
              </a:solidFill>
              <a:effectLst/>
              <a:latin typeface="Calibri" panose="020F0502020204030204" pitchFamily="34" charset="0"/>
            </a:endParaRPr>
          </a:p>
          <a:p>
            <a:r>
              <a:rPr lang="ru-RU" b="1" i="0" dirty="0" smtClean="0">
                <a:solidFill>
                  <a:srgbClr val="000000"/>
                </a:solidFill>
                <a:effectLst/>
                <a:latin typeface="Times New Roman" panose="02020603050405020304" pitchFamily="18" charset="0"/>
              </a:rPr>
              <a:t>Опыт  Определение размера.</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0" i="0" dirty="0" smtClean="0">
                <a:solidFill>
                  <a:srgbClr val="000000"/>
                </a:solidFill>
                <a:effectLst/>
                <a:latin typeface="Times New Roman" panose="02020603050405020304" pitchFamily="18" charset="0"/>
              </a:rPr>
              <a:t>Одинакового размера ли ваши камни?</a:t>
            </a:r>
            <a:endParaRPr lang="ru-RU" sz="1400" b="0" i="0" dirty="0" smtClean="0">
              <a:solidFill>
                <a:srgbClr val="000000"/>
              </a:solidFill>
              <a:effectLst/>
              <a:latin typeface="Calibri" panose="020F0502020204030204" pitchFamily="34" charset="0"/>
            </a:endParaRPr>
          </a:p>
          <a:p>
            <a:r>
              <a:rPr lang="ru-RU" b="0" i="0" dirty="0" smtClean="0">
                <a:solidFill>
                  <a:srgbClr val="000000"/>
                </a:solidFill>
                <a:effectLst/>
                <a:latin typeface="Times New Roman" panose="02020603050405020304" pitchFamily="18" charset="0"/>
              </a:rPr>
              <a:t> </a:t>
            </a:r>
            <a:r>
              <a:rPr lang="ru-RU" b="1" i="0" dirty="0" smtClean="0">
                <a:solidFill>
                  <a:srgbClr val="000000"/>
                </a:solidFill>
                <a:effectLst/>
                <a:latin typeface="Times New Roman" panose="02020603050405020304" pitchFamily="18" charset="0"/>
              </a:rPr>
              <a:t>Вывод:</a:t>
            </a:r>
            <a:r>
              <a:rPr lang="ru-RU" b="0" i="0" dirty="0" smtClean="0">
                <a:solidFill>
                  <a:srgbClr val="000000"/>
                </a:solidFill>
                <a:effectLst/>
                <a:latin typeface="Times New Roman" panose="02020603050405020304" pitchFamily="18" charset="0"/>
              </a:rPr>
              <a:t> камни бывают разных размеров.</a:t>
            </a:r>
            <a:endParaRPr lang="ru-RU" sz="1400" b="0" i="0" dirty="0" smtClean="0">
              <a:solidFill>
                <a:srgbClr val="000000"/>
              </a:solidFill>
              <a:effectLst/>
              <a:latin typeface="Calibri" panose="020F0502020204030204" pitchFamily="34" charset="0"/>
            </a:endParaRPr>
          </a:p>
          <a:p>
            <a:r>
              <a:rPr lang="ru-RU" b="1" i="0" dirty="0" smtClean="0">
                <a:solidFill>
                  <a:srgbClr val="000000"/>
                </a:solidFill>
                <a:effectLst/>
                <a:latin typeface="Times New Roman" panose="02020603050405020304" pitchFamily="18" charset="0"/>
              </a:rPr>
              <a:t>Опыт  Определение характера поверхности.</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0" i="0" dirty="0" smtClean="0">
                <a:solidFill>
                  <a:srgbClr val="000000"/>
                </a:solidFill>
                <a:effectLst/>
                <a:latin typeface="Times New Roman" panose="02020603050405020304" pitchFamily="18" charset="0"/>
              </a:rPr>
              <a:t>Мы сейчас по очереди погладим каждый камушек. Поверхность у камней одинаковая или разная? Какая? (Дети делятся открытиями.) Воспитатель просит детей показать самый гладкий камень и самый шершавый.</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 Вывод: камень может быть гладким и шероховатым. </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0" i="0" dirty="0" smtClean="0">
                <a:solidFill>
                  <a:srgbClr val="000000"/>
                </a:solidFill>
                <a:effectLst/>
                <a:latin typeface="Times New Roman" panose="02020603050405020304" pitchFamily="18" charset="0"/>
              </a:rPr>
              <a:t>Воспитатель предлагает каждому взять в одну руку камень, а в другую – пластилин. Сожмите обе ладони. Что произошло с камнем, а что с пластилином? Почему?</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Вывод: камни-твёрдые.</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 Опыт. Определение веса.</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0" i="0" dirty="0" smtClean="0">
                <a:solidFill>
                  <a:srgbClr val="000000"/>
                </a:solidFill>
                <a:effectLst/>
                <a:latin typeface="Times New Roman" panose="02020603050405020304" pitchFamily="18" charset="0"/>
              </a:rPr>
              <a:t>Дети по очереди держат камни в ладошках и определяют самый тяжелый и самый легкий камень.</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Вывод: камни по весу бывают разные: легкие, тяжелые.</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Опыт  Определение температуры.</a:t>
            </a:r>
            <a:r>
              <a:rPr lang="ru-RU" b="0" i="0" dirty="0" smtClean="0">
                <a:solidFill>
                  <a:srgbClr val="000000"/>
                </a:solidFill>
                <a:effectLst/>
                <a:latin typeface="Times New Roman" panose="02020603050405020304" pitchFamily="18" charset="0"/>
              </a:rPr>
              <a:t/>
            </a:r>
            <a:br>
              <a:rPr lang="ru-RU" b="0" i="0" dirty="0" smtClean="0">
                <a:solidFill>
                  <a:srgbClr val="000000"/>
                </a:solidFill>
                <a:effectLst/>
                <a:latin typeface="Times New Roman" panose="02020603050405020304" pitchFamily="18" charset="0"/>
              </a:rPr>
            </a:br>
            <a:r>
              <a:rPr lang="ru-RU" b="0" i="0" dirty="0" smtClean="0">
                <a:solidFill>
                  <a:srgbClr val="000000"/>
                </a:solidFill>
                <a:effectLst/>
                <a:latin typeface="Times New Roman" panose="02020603050405020304" pitchFamily="18" charset="0"/>
              </a:rPr>
              <a:t>Среди своих камней нужно найти самый теплый и самый холодный камень. Ребята, как и что вы будете делать? (Воспитатель просит показать теплый, затем холодный камень и предлагает согреть холодный камень.)</a:t>
            </a:r>
            <a:br>
              <a:rPr lang="ru-RU" b="0" i="0" dirty="0" smtClean="0">
                <a:solidFill>
                  <a:srgbClr val="000000"/>
                </a:solidFill>
                <a:effectLst/>
                <a:latin typeface="Times New Roman" panose="02020603050405020304" pitchFamily="18" charset="0"/>
              </a:rPr>
            </a:br>
            <a:r>
              <a:rPr lang="ru-RU" b="1" i="0" dirty="0" smtClean="0">
                <a:solidFill>
                  <a:srgbClr val="000000"/>
                </a:solidFill>
                <a:effectLst/>
                <a:latin typeface="Times New Roman" panose="02020603050405020304" pitchFamily="18" charset="0"/>
              </a:rPr>
              <a:t>Вывод: камни могут быть теплые и холодные.</a:t>
            </a:r>
            <a:endParaRPr lang="ru-RU" sz="14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5988194"/>
            <a:ext cx="445047" cy="371888"/>
          </a:xfrm>
          <a:prstGeom prst="rect">
            <a:avLst/>
          </a:prstGeom>
        </p:spPr>
      </p:pic>
    </p:spTree>
    <p:extLst>
      <p:ext uri="{BB962C8B-B14F-4D97-AF65-F5344CB8AC3E}">
        <p14:creationId xmlns:p14="http://schemas.microsoft.com/office/powerpoint/2010/main" xmlns="" val="36647146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21974" y="305068"/>
            <a:ext cx="8216720" cy="6309420"/>
          </a:xfrm>
          <a:prstGeom prst="rect">
            <a:avLst/>
          </a:prstGeom>
          <a:noFill/>
        </p:spPr>
        <p:txBody>
          <a:bodyPr wrap="square" rtlCol="0">
            <a:spAutoFit/>
          </a:bodyPr>
          <a:lstStyle/>
          <a:p>
            <a:r>
              <a:rPr lang="ru-RU" sz="2800" b="1" i="0" dirty="0" smtClean="0">
                <a:solidFill>
                  <a:srgbClr val="FF0000"/>
                </a:solidFill>
                <a:effectLst/>
                <a:latin typeface="Times New Roman" panose="02020603050405020304" pitchFamily="18" charset="0"/>
              </a:rPr>
              <a:t>              Тонут ли камни в воде?</a:t>
            </a:r>
            <a:br>
              <a:rPr lang="ru-RU" sz="2800" b="1" i="0" dirty="0" smtClean="0">
                <a:solidFill>
                  <a:srgbClr val="FF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Дети берут банку с водой и осторожно кладут один камень в воду. Наблюдают. Делятся результатом опыта. Воспитатель обращает внимание на дополнительные явления – по воде пошли круги, цвет камня изменился, стал более ярким.</a:t>
            </a:r>
            <a:br>
              <a:rPr lang="ru-RU" sz="2000" b="0" i="0" dirty="0" smtClean="0">
                <a:solidFill>
                  <a:srgbClr val="000000"/>
                </a:solidFill>
                <a:effectLst/>
                <a:latin typeface="Times New Roman" panose="02020603050405020304" pitchFamily="18" charset="0"/>
              </a:rPr>
            </a:br>
            <a:r>
              <a:rPr lang="ru-RU" sz="2000" b="1" i="0" dirty="0" smtClean="0">
                <a:solidFill>
                  <a:srgbClr val="000000"/>
                </a:solidFill>
                <a:effectLst/>
                <a:latin typeface="Times New Roman" panose="02020603050405020304" pitchFamily="18" charset="0"/>
              </a:rPr>
              <a:t> Вывод: камни тонут в воде, потому что они тяжелые, и плотные. </a:t>
            </a: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1" i="1" u="sng" dirty="0" smtClean="0">
                <a:solidFill>
                  <a:srgbClr val="000000"/>
                </a:solidFill>
                <a:effectLst/>
                <a:latin typeface="Times New Roman" panose="02020603050405020304" pitchFamily="18" charset="0"/>
              </a:rPr>
              <a:t>Опыт.</a:t>
            </a:r>
            <a:r>
              <a:rPr lang="ru-RU" sz="2000" b="0" i="0" dirty="0" smtClean="0">
                <a:solidFill>
                  <a:srgbClr val="000000"/>
                </a:solidFill>
                <a:effectLst/>
                <a:latin typeface="Times New Roman" panose="02020603050405020304" pitchFamily="18" charset="0"/>
              </a:rPr>
              <a:t> Взять деревянный кубик и попробовать опустить его в воду. Что с ним произойдет? (</a:t>
            </a:r>
            <a:r>
              <a:rPr lang="ru-RU" sz="2000" b="1" i="1" dirty="0" smtClean="0">
                <a:solidFill>
                  <a:srgbClr val="000000"/>
                </a:solidFill>
                <a:effectLst/>
                <a:latin typeface="Times New Roman" panose="02020603050405020304" pitchFamily="18" charset="0"/>
              </a:rPr>
              <a:t>Дерево плавает.)</a:t>
            </a:r>
            <a:r>
              <a:rPr lang="ru-RU" sz="2000" b="0" i="0" dirty="0" smtClean="0">
                <a:solidFill>
                  <a:srgbClr val="000000"/>
                </a:solidFill>
                <a:effectLst/>
                <a:latin typeface="Times New Roman" panose="02020603050405020304" pitchFamily="18" charset="0"/>
              </a:rPr>
              <a:t> А теперь опустить в воду камушек. Что с ним случилось? (</a:t>
            </a:r>
            <a:r>
              <a:rPr lang="ru-RU" sz="2000" b="1" i="1" dirty="0" smtClean="0">
                <a:solidFill>
                  <a:srgbClr val="000000"/>
                </a:solidFill>
                <a:effectLst/>
                <a:latin typeface="Times New Roman" panose="02020603050405020304" pitchFamily="18" charset="0"/>
              </a:rPr>
              <a:t>Камень тонет.)</a:t>
            </a:r>
            <a:r>
              <a:rPr lang="ru-RU" sz="2000" b="0" i="0" dirty="0" smtClean="0">
                <a:solidFill>
                  <a:srgbClr val="000000"/>
                </a:solidFill>
                <a:effectLst/>
                <a:latin typeface="Times New Roman" panose="02020603050405020304" pitchFamily="18" charset="0"/>
              </a:rPr>
              <a:t> Почему? (</a:t>
            </a:r>
            <a:r>
              <a:rPr lang="ru-RU" sz="2000" b="1" i="1" dirty="0" smtClean="0">
                <a:solidFill>
                  <a:srgbClr val="000000"/>
                </a:solidFill>
                <a:effectLst/>
                <a:latin typeface="Times New Roman" panose="02020603050405020304" pitchFamily="18" charset="0"/>
              </a:rPr>
              <a:t>Он тяжелее воды.)</a:t>
            </a:r>
            <a:r>
              <a:rPr lang="ru-RU" sz="2000" b="0" i="0" dirty="0" smtClean="0">
                <a:solidFill>
                  <a:srgbClr val="000000"/>
                </a:solidFill>
                <a:effectLst/>
                <a:latin typeface="Times New Roman" panose="02020603050405020304" pitchFamily="18" charset="0"/>
              </a:rPr>
              <a:t> А почему плавает дерево? (</a:t>
            </a:r>
            <a:r>
              <a:rPr lang="ru-RU" sz="2000" b="1" i="1" dirty="0" smtClean="0">
                <a:solidFill>
                  <a:srgbClr val="000000"/>
                </a:solidFill>
                <a:effectLst/>
                <a:latin typeface="Times New Roman" panose="02020603050405020304" pitchFamily="18" charset="0"/>
              </a:rPr>
              <a:t>Оно легче воды.)</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a:t>
            </a:r>
            <a:r>
              <a:rPr lang="ru-RU" sz="2000" b="0" i="0" dirty="0" smtClean="0">
                <a:solidFill>
                  <a:srgbClr val="000000"/>
                </a:solidFill>
                <a:effectLst/>
                <a:latin typeface="Times New Roman" panose="02020603050405020304" pitchFamily="18" charset="0"/>
              </a:rPr>
              <a:t>Дерево легче воды, а камень тяжелее.</a:t>
            </a:r>
            <a:endParaRPr lang="ru-RU" sz="2000" b="0" i="0" dirty="0" smtClean="0">
              <a:solidFill>
                <a:srgbClr val="000000"/>
              </a:solidFill>
              <a:effectLst/>
              <a:latin typeface="Calibri" panose="020F0502020204030204" pitchFamily="34" charset="0"/>
            </a:endParaRPr>
          </a:p>
          <a:p>
            <a:r>
              <a:rPr lang="ru-RU" sz="2000" b="1" i="1" u="sng" dirty="0" smtClean="0">
                <a:solidFill>
                  <a:srgbClr val="000000"/>
                </a:solidFill>
                <a:effectLst/>
                <a:latin typeface="Times New Roman" panose="02020603050405020304" pitchFamily="18" charset="0"/>
              </a:rPr>
              <a:t>Опыт .</a:t>
            </a:r>
            <a:r>
              <a:rPr lang="ru-RU" sz="2000" b="1" i="0" dirty="0" smtClean="0">
                <a:solidFill>
                  <a:srgbClr val="000000"/>
                </a:solidFill>
                <a:effectLst/>
                <a:latin typeface="Times New Roman" panose="02020603050405020304" pitchFamily="18" charset="0"/>
              </a:rPr>
              <a:t>  </a:t>
            </a:r>
            <a:r>
              <a:rPr lang="ru-RU" sz="2000" b="0" i="0" dirty="0" smtClean="0">
                <a:solidFill>
                  <a:srgbClr val="000000"/>
                </a:solidFill>
                <a:effectLst/>
                <a:latin typeface="Times New Roman" panose="02020603050405020304" pitchFamily="18" charset="0"/>
              </a:rPr>
              <a:t>Аккуратно нальём немного воды в стаканчик с песком. Потрогаем песок. Каким он стал? (</a:t>
            </a:r>
            <a:r>
              <a:rPr lang="ru-RU" sz="2000" b="1" i="1" dirty="0" smtClean="0">
                <a:solidFill>
                  <a:srgbClr val="000000"/>
                </a:solidFill>
                <a:effectLst/>
                <a:latin typeface="Times New Roman" panose="02020603050405020304" pitchFamily="18" charset="0"/>
              </a:rPr>
              <a:t>Влажным, мокрым</a:t>
            </a:r>
            <a:r>
              <a:rPr lang="ru-RU" sz="2000" b="0" i="0" dirty="0" smtClean="0">
                <a:solidFill>
                  <a:srgbClr val="000000"/>
                </a:solidFill>
                <a:effectLst/>
                <a:latin typeface="Times New Roman" panose="02020603050405020304" pitchFamily="18" charset="0"/>
              </a:rPr>
              <a:t>). А куда исчезла вода? </a:t>
            </a:r>
            <a:r>
              <a:rPr lang="ru-RU" sz="2000" b="1" i="1" dirty="0" smtClean="0">
                <a:solidFill>
                  <a:srgbClr val="000000"/>
                </a:solidFill>
                <a:effectLst/>
                <a:latin typeface="Times New Roman" panose="02020603050405020304" pitchFamily="18" charset="0"/>
              </a:rPr>
              <a:t>(Спряталась в песок, песок быстро впитывает воду).</a:t>
            </a:r>
            <a:r>
              <a:rPr lang="ru-RU" sz="2000" b="0" i="0" dirty="0" smtClean="0">
                <a:solidFill>
                  <a:srgbClr val="000000"/>
                </a:solidFill>
                <a:effectLst/>
                <a:latin typeface="Times New Roman" panose="02020603050405020304" pitchFamily="18" charset="0"/>
              </a:rPr>
              <a:t> А теперь нальём воду в стаканчик, где лежат камни. Камешки впитывают воду? </a:t>
            </a:r>
            <a:r>
              <a:rPr lang="ru-RU" sz="2000" b="1" i="1" dirty="0" smtClean="0">
                <a:solidFill>
                  <a:srgbClr val="000000"/>
                </a:solidFill>
                <a:effectLst/>
                <a:latin typeface="Times New Roman" panose="02020603050405020304" pitchFamily="18" charset="0"/>
              </a:rPr>
              <a:t>(Нет)</a:t>
            </a:r>
            <a:r>
              <a:rPr lang="ru-RU" sz="2000" b="0" i="0" dirty="0" smtClean="0">
                <a:solidFill>
                  <a:srgbClr val="000000"/>
                </a:solidFill>
                <a:effectLst/>
                <a:latin typeface="Times New Roman" panose="02020603050405020304" pitchFamily="18" charset="0"/>
              </a:rPr>
              <a:t> Почему? </a:t>
            </a:r>
            <a:r>
              <a:rPr lang="ru-RU" sz="2000" b="1" i="1" dirty="0" smtClean="0">
                <a:solidFill>
                  <a:srgbClr val="000000"/>
                </a:solidFill>
                <a:effectLst/>
                <a:latin typeface="Times New Roman" panose="02020603050405020304" pitchFamily="18" charset="0"/>
              </a:rPr>
              <a:t>(Потому что камень твёрдый и не впитывает воду, он воду не пропускает.)</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a:t>
            </a:r>
            <a:r>
              <a:rPr lang="ru-RU" sz="2000" b="0" i="0" dirty="0" smtClean="0">
                <a:solidFill>
                  <a:srgbClr val="000000"/>
                </a:solidFill>
                <a:effectLst/>
                <a:latin typeface="Times New Roman" panose="02020603050405020304" pitchFamily="18" charset="0"/>
              </a:rPr>
              <a:t>Песок мягкий, лёгкий, состоит из отдельных песчинок, хорошо впитывает влагу. Камень тяжёлый, твёрдый, водонепроницаемый.</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03541"/>
            <a:ext cx="445047" cy="371888"/>
          </a:xfrm>
          <a:prstGeom prst="rect">
            <a:avLst/>
          </a:prstGeom>
        </p:spPr>
      </p:pic>
    </p:spTree>
    <p:extLst>
      <p:ext uri="{BB962C8B-B14F-4D97-AF65-F5344CB8AC3E}">
        <p14:creationId xmlns:p14="http://schemas.microsoft.com/office/powerpoint/2010/main" xmlns="" val="39696221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28790" y="154547"/>
            <a:ext cx="10594832" cy="7109639"/>
          </a:xfrm>
          <a:prstGeom prst="rect">
            <a:avLst/>
          </a:prstGeom>
          <a:noFill/>
        </p:spPr>
        <p:txBody>
          <a:bodyPr wrap="square" rtlCol="0">
            <a:spAutoFit/>
          </a:bodyPr>
          <a:lstStyle/>
          <a:p>
            <a:r>
              <a:rPr lang="ru-RU" sz="2400" b="1" i="0" dirty="0" smtClean="0">
                <a:solidFill>
                  <a:srgbClr val="FF0000"/>
                </a:solidFill>
                <a:effectLst/>
                <a:latin typeface="Times New Roman" panose="02020603050405020304" pitchFamily="18" charset="0"/>
              </a:rPr>
              <a:t>                      Живые камни</a:t>
            </a:r>
            <a:endParaRPr lang="ru-RU" sz="2400" b="0" i="0" dirty="0" smtClean="0">
              <a:solidFill>
                <a:srgbClr val="FF0000"/>
              </a:solidFill>
              <a:effectLst/>
              <a:latin typeface="Calibri" panose="020F0502020204030204" pitchFamily="34" charset="0"/>
            </a:endParaRPr>
          </a:p>
          <a:p>
            <a:r>
              <a:rPr lang="ru-RU" b="1" i="0" dirty="0" smtClean="0">
                <a:solidFill>
                  <a:srgbClr val="000000"/>
                </a:solidFill>
                <a:effectLst/>
                <a:latin typeface="Times New Roman" panose="02020603050405020304" pitchFamily="18" charset="0"/>
              </a:rPr>
              <a:t>Цель: </a:t>
            </a:r>
            <a:r>
              <a:rPr lang="ru-RU" b="0" i="0" dirty="0" smtClean="0">
                <a:solidFill>
                  <a:srgbClr val="000000"/>
                </a:solidFill>
                <a:effectLst/>
                <a:latin typeface="Times New Roman" panose="02020603050405020304" pitchFamily="18" charset="0"/>
              </a:rPr>
              <a:t>Познакомить с камнями, происхождение которых связано с живыми организмами, с древними ископаемыми.</a:t>
            </a:r>
            <a:endParaRPr lang="ru-RU" sz="1400" b="0" i="0" dirty="0" smtClean="0">
              <a:solidFill>
                <a:srgbClr val="000000"/>
              </a:solidFill>
              <a:effectLst/>
              <a:latin typeface="Calibri" panose="020F0502020204030204" pitchFamily="34" charset="0"/>
            </a:endParaRPr>
          </a:p>
          <a:p>
            <a:r>
              <a:rPr lang="ru-RU" b="1" i="0" dirty="0" smtClean="0">
                <a:solidFill>
                  <a:srgbClr val="000000"/>
                </a:solidFill>
                <a:effectLst/>
                <a:latin typeface="Times New Roman" panose="02020603050405020304" pitchFamily="18" charset="0"/>
              </a:rPr>
              <a:t>Материал: </a:t>
            </a:r>
            <a:r>
              <a:rPr lang="ru-RU" b="0" i="0" dirty="0" smtClean="0">
                <a:solidFill>
                  <a:srgbClr val="000000"/>
                </a:solidFill>
                <a:effectLst/>
                <a:latin typeface="Times New Roman" panose="02020603050405020304" pitchFamily="18" charset="0"/>
              </a:rPr>
              <a:t>Мел, известняк, жемчуг, каменный уголь, разные ракушки, кораллы. Рисунки папоротников, хвощей, древнего леса, лупы, толстое стекло, янтарь.    </a:t>
            </a:r>
            <a:endParaRPr lang="ru-RU" sz="1400" b="0" i="0" dirty="0" smtClean="0">
              <a:solidFill>
                <a:srgbClr val="000000"/>
              </a:solidFill>
              <a:effectLst/>
              <a:latin typeface="Calibri" panose="020F0502020204030204" pitchFamily="34" charset="0"/>
            </a:endParaRPr>
          </a:p>
          <a:p>
            <a:r>
              <a:rPr lang="ru-RU" b="0" i="0" dirty="0" smtClean="0">
                <a:solidFill>
                  <a:srgbClr val="000000"/>
                </a:solidFill>
                <a:effectLst/>
                <a:latin typeface="Times New Roman" panose="02020603050405020304" pitchFamily="18" charset="0"/>
              </a:rPr>
              <a:t>Проверьте, что будет, если выдавить на камень сок лимона. Поместите камешек в жужжащий стаканчик, послушайте. Расскажите о результате.</a:t>
            </a:r>
            <a:endParaRPr lang="ru-RU" sz="1400" b="0" i="0" dirty="0" smtClean="0">
              <a:solidFill>
                <a:srgbClr val="000000"/>
              </a:solidFill>
              <a:effectLst/>
              <a:latin typeface="Calibri" panose="020F0502020204030204" pitchFamily="34" charset="0"/>
            </a:endParaRPr>
          </a:p>
          <a:p>
            <a:r>
              <a:rPr lang="ru-RU" b="1" i="0" dirty="0" smtClean="0">
                <a:solidFill>
                  <a:srgbClr val="000000"/>
                </a:solidFill>
                <a:effectLst/>
                <a:latin typeface="Times New Roman" panose="02020603050405020304" pitchFamily="18" charset="0"/>
              </a:rPr>
              <a:t>Вывод:</a:t>
            </a:r>
            <a:r>
              <a:rPr lang="ru-RU" b="0" i="0" dirty="0" smtClean="0">
                <a:solidFill>
                  <a:srgbClr val="000000"/>
                </a:solidFill>
                <a:effectLst/>
                <a:latin typeface="Times New Roman" panose="02020603050405020304" pitchFamily="18" charset="0"/>
              </a:rPr>
              <a:t> Некоторые камни “шипят” (мел - известняк).</a:t>
            </a:r>
            <a:endParaRPr lang="ru-RU" sz="1400" b="0" i="0" dirty="0" smtClean="0">
              <a:solidFill>
                <a:srgbClr val="000000"/>
              </a:solidFill>
              <a:effectLst/>
              <a:latin typeface="Calibri" panose="020F0502020204030204" pitchFamily="34" charset="0"/>
            </a:endParaRPr>
          </a:p>
          <a:p>
            <a:r>
              <a:rPr lang="ru-RU" b="1" i="0" dirty="0" smtClean="0">
                <a:solidFill>
                  <a:srgbClr val="000000"/>
                </a:solidFill>
                <a:effectLst/>
                <a:latin typeface="Times New Roman" panose="02020603050405020304" pitchFamily="18" charset="0"/>
              </a:rPr>
              <a:t>Научный опыт “Выращивание сталактитов”        </a:t>
            </a:r>
            <a:endParaRPr lang="ru-RU" sz="1400" b="0" i="0" dirty="0" smtClean="0">
              <a:solidFill>
                <a:srgbClr val="000000"/>
              </a:solidFill>
              <a:effectLst/>
              <a:latin typeface="Calibri" panose="020F0502020204030204" pitchFamily="34" charset="0"/>
            </a:endParaRPr>
          </a:p>
          <a:p>
            <a:r>
              <a:rPr lang="ru-RU" b="0" i="0" dirty="0" smtClean="0">
                <a:solidFill>
                  <a:srgbClr val="000000"/>
                </a:solidFill>
                <a:effectLst/>
                <a:latin typeface="Times New Roman" panose="02020603050405020304" pitchFamily="18" charset="0"/>
              </a:rPr>
              <a:t>- уточнить знания с опорой на опыты.</a:t>
            </a:r>
            <a:endParaRPr lang="ru-RU" sz="1400" b="0" i="0" dirty="0" smtClean="0">
              <a:solidFill>
                <a:srgbClr val="000000"/>
              </a:solidFill>
              <a:effectLst/>
              <a:latin typeface="Calibri" panose="020F0502020204030204" pitchFamily="34" charset="0"/>
            </a:endParaRPr>
          </a:p>
          <a:p>
            <a:r>
              <a:rPr lang="ru-RU" b="0" i="0" dirty="0" smtClean="0">
                <a:solidFill>
                  <a:srgbClr val="000000"/>
                </a:solidFill>
                <a:effectLst/>
                <a:latin typeface="Times New Roman" panose="02020603050405020304" pitchFamily="18" charset="0"/>
              </a:rPr>
              <a:t>-вызвать радость открытий полученных из опытов. (сода, горячая вода, пищевой краситель, две стеклянные баночки, толстая шерстяная нитка).</a:t>
            </a:r>
            <a:endParaRPr lang="ru-RU" sz="1400" b="0" i="0" dirty="0" smtClean="0">
              <a:solidFill>
                <a:srgbClr val="000000"/>
              </a:solidFill>
              <a:effectLst/>
              <a:latin typeface="Calibri" panose="020F0502020204030204" pitchFamily="34" charset="0"/>
            </a:endParaRPr>
          </a:p>
          <a:p>
            <a:r>
              <a:rPr lang="ru-RU" b="0" i="0" dirty="0" smtClean="0">
                <a:solidFill>
                  <a:srgbClr val="000000"/>
                </a:solidFill>
                <a:effectLst/>
                <a:latin typeface="Times New Roman" panose="02020603050405020304" pitchFamily="18" charset="0"/>
              </a:rPr>
              <a:t>Прежде всего готовим перенасыщенный содовый раствор. Итак, у нас в двух одинаковых банках приготовлен раствор. Мы ставим банки в тихое тёплое место, потому что для выращивания сталактитов  и сталагмитов нужны тишина и покой. Банки раздвигаем, и между ними ставим тарелку. В банки отпускаем концы шерстяной нитки так, чтобы нитка провисла над тарелкой. Концы нитки должны опускаться до середины банок. Получится такой подвесной мостик из шерстяной нитки, дорога из банки в банку. Сначала ничего интересного происходить не будет. Нитка должна пропитаться водой. Но через несколько дней с нитки на тарелку постепенно начнёт капать раствор. Капля за каплей, неторопливо, так же, как это происходит в таинственных пещерах. Сначала появится маленький бугорок. Он вырастет в маленькую сосульку, потом сосулька будет становиться всё больше и больше. А внизу, на тарелке появится бугорок, который будет расти вверх. Если вы когда – </a:t>
            </a:r>
            <a:r>
              <a:rPr lang="ru-RU" b="0" i="0" dirty="0" err="1" smtClean="0">
                <a:solidFill>
                  <a:srgbClr val="000000"/>
                </a:solidFill>
                <a:effectLst/>
                <a:latin typeface="Times New Roman" panose="02020603050405020304" pitchFamily="18" charset="0"/>
              </a:rPr>
              <a:t>нибудь</a:t>
            </a:r>
            <a:r>
              <a:rPr lang="ru-RU" b="0" i="0" dirty="0" smtClean="0">
                <a:solidFill>
                  <a:srgbClr val="000000"/>
                </a:solidFill>
                <a:effectLst/>
                <a:latin typeface="Times New Roman" panose="02020603050405020304" pitchFamily="18" charset="0"/>
              </a:rPr>
              <a:t> строили замки из песка, то поймёте, как это происходит. Сталактиты будут расти сверху вниз, а сталагмиты – снизу вверх.</a:t>
            </a:r>
            <a:endParaRPr lang="ru-RU" sz="1400" b="0" i="0" dirty="0" smtClean="0">
              <a:solidFill>
                <a:srgbClr val="000000"/>
              </a:solidFill>
              <a:effectLst/>
              <a:latin typeface="Calibri" panose="020F0502020204030204" pitchFamily="34" charset="0"/>
            </a:endParaRPr>
          </a:p>
          <a:p>
            <a:r>
              <a:rPr lang="ru-RU" dirty="0" smtClean="0"/>
              <a:t/>
            </a:r>
            <a:br>
              <a:rPr lang="ru-RU" dirty="0" smtClean="0"/>
            </a:b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93734" y="5947620"/>
            <a:ext cx="445047" cy="371888"/>
          </a:xfrm>
          <a:prstGeom prst="rect">
            <a:avLst/>
          </a:prstGeom>
        </p:spPr>
      </p:pic>
    </p:spTree>
    <p:extLst>
      <p:ext uri="{BB962C8B-B14F-4D97-AF65-F5344CB8AC3E}">
        <p14:creationId xmlns:p14="http://schemas.microsoft.com/office/powerpoint/2010/main" xmlns="" val="27933322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152192" y="970395"/>
            <a:ext cx="7355703" cy="3908762"/>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Могут ли камни менять цвет?</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Один камень положить в воду и обратить внимание на него. Достать камень из воды. Какой он? (Мокрый.) Сравнить с камнем, который лежит на салфетке. Чем они отличаются? (Цветом.)</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Вывод: Мокрый камень темнее.</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Опыт .  Погрузить камень в воду и посмотреть, сколько кругов пошло. Потом еще добавить второй, третий, четвертый камень и понаблюдать, сколько кругов пошло от каждого камушка,  и записать результаты. Сравнить результаты. Посмотреть, как эти волны взаимодействуют.</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Вывод: От большого камня круги  шире, чем от маленького.</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03741" y="6102166"/>
            <a:ext cx="445047" cy="371888"/>
          </a:xfrm>
          <a:prstGeom prst="rect">
            <a:avLst/>
          </a:prstGeom>
        </p:spPr>
      </p:pic>
    </p:spTree>
    <p:extLst>
      <p:ext uri="{BB962C8B-B14F-4D97-AF65-F5344CB8AC3E}">
        <p14:creationId xmlns:p14="http://schemas.microsoft.com/office/powerpoint/2010/main" xmlns="" val="3395494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50761" y="179249"/>
            <a:ext cx="9028090" cy="5755422"/>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загрязнение почвы</a:t>
            </a:r>
          </a:p>
          <a:p>
            <a:r>
              <a:rPr lang="ru-RU" sz="2000" b="1" i="0" dirty="0" smtClean="0">
                <a:solidFill>
                  <a:srgbClr val="000000"/>
                </a:solidFill>
                <a:effectLst/>
                <a:latin typeface="Times New Roman" panose="02020603050405020304" pitchFamily="18" charset="0"/>
              </a:rPr>
              <a:t>Цель.</a:t>
            </a:r>
            <a:r>
              <a:rPr lang="ru-RU" sz="2000" b="0" i="0" dirty="0" smtClean="0">
                <a:solidFill>
                  <a:srgbClr val="000000"/>
                </a:solidFill>
                <a:effectLst/>
                <a:latin typeface="Times New Roman" panose="02020603050405020304" pitchFamily="18" charset="0"/>
              </a:rPr>
              <a:t> Показать, как происходит загрязнение почвы; обсудить возможные последствия этого.</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Оборудование и материалы.</a:t>
            </a:r>
            <a:r>
              <a:rPr lang="ru-RU" sz="2000" b="0" i="0" dirty="0" smtClean="0">
                <a:solidFill>
                  <a:srgbClr val="000000"/>
                </a:solidFill>
                <a:effectLst/>
                <a:latin typeface="Times New Roman" panose="02020603050405020304" pitchFamily="18" charset="0"/>
              </a:rPr>
              <a:t> Две стеклянные банки с почвенными образцами и две прозрачные емкости с водой; в одной - чистая вода, в другой - грязная (раствор стирального порошка или мыла, чтобы хорошо была видна пена).</a:t>
            </a:r>
            <a:endParaRPr lang="ru-RU" sz="16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Проведение опыта.</a:t>
            </a:r>
            <a:r>
              <a:rPr lang="ru-RU" sz="2000" b="0" i="0" dirty="0" smtClean="0">
                <a:solidFill>
                  <a:srgbClr val="000000"/>
                </a:solidFill>
                <a:effectLst/>
                <a:latin typeface="Times New Roman" panose="02020603050405020304" pitchFamily="18" charset="0"/>
              </a:rPr>
              <a:t> Предложите детям рассмотреть воду в обеих емкостях. Чем они отличаются? Скажите, что в одной чистая дождевая вода; в другой грязная вода, которая осталась после стирки. Такую воду в домашних условиях мы выливаем в раковину, а за городом просто выплескиваем на землю. Предложите детям высказать свои гипотезы: что будет с землей, если ее полить чистой водой? А если грязной? Полейте почву в одной банке чистой водой, в другой - грязной. Что изменилось? В первой банке почва стала влажной, но осталась чистой: она сможет напоить дерево, травинку. А во второй банке? Почва стала не только влажной, но и грязной: появились мыльные пузыри, потеки. Поставьте банки рядом и предложите сравнить образцы почв после полива. Задайте детям следующие вопросы.</a:t>
            </a:r>
            <a:endParaRPr lang="ru-RU" sz="16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дождевой червяк или крот, какую бы почву выбрали для своего дома?</a:t>
            </a:r>
            <a:endParaRPr lang="ru-RU" sz="16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5714" y="6024447"/>
            <a:ext cx="445047" cy="371888"/>
          </a:xfrm>
          <a:prstGeom prst="rect">
            <a:avLst/>
          </a:prstGeom>
        </p:spPr>
      </p:pic>
    </p:spTree>
    <p:extLst>
      <p:ext uri="{BB962C8B-B14F-4D97-AF65-F5344CB8AC3E}">
        <p14:creationId xmlns:p14="http://schemas.microsoft.com/office/powerpoint/2010/main" xmlns="" val="2199097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4" name="TextBox 3"/>
          <p:cNvSpPr txBox="1"/>
          <p:nvPr/>
        </p:nvSpPr>
        <p:spPr>
          <a:xfrm>
            <a:off x="2575775" y="1068946"/>
            <a:ext cx="4661341" cy="5755422"/>
          </a:xfrm>
          <a:prstGeom prst="rect">
            <a:avLst/>
          </a:prstGeom>
          <a:noFill/>
        </p:spPr>
        <p:txBody>
          <a:bodyPr wrap="none" rtlCol="0">
            <a:spAutoFit/>
          </a:bodyPr>
          <a:lstStyle/>
          <a:p>
            <a:pPr algn="ctr"/>
            <a:r>
              <a:rPr lang="ru-RU" sz="3200" b="1" dirty="0" smtClean="0">
                <a:solidFill>
                  <a:srgbClr val="FF0000"/>
                </a:solidFill>
                <a:latin typeface="Times New Roman" panose="02020603050405020304" pitchFamily="18" charset="0"/>
                <a:cs typeface="Times New Roman" panose="02020603050405020304" pitchFamily="18" charset="0"/>
              </a:rPr>
              <a:t>Воздух</a:t>
            </a:r>
          </a:p>
          <a:p>
            <a:pPr marL="457200" indent="-457200">
              <a:lnSpc>
                <a:spcPct val="150000"/>
              </a:lnSpc>
              <a:buAutoNum type="arabicPeriod"/>
            </a:pPr>
            <a:r>
              <a:rPr lang="ru-RU" sz="2400" dirty="0" smtClean="0">
                <a:latin typeface="Times New Roman" panose="02020603050405020304" pitchFamily="18" charset="0"/>
                <a:cs typeface="Times New Roman" panose="02020603050405020304" pitchFamily="18" charset="0"/>
              </a:rPr>
              <a:t>«Послушный ветерок»</a:t>
            </a:r>
          </a:p>
          <a:p>
            <a:pPr marL="457200" indent="-457200">
              <a:lnSpc>
                <a:spcPct val="150000"/>
              </a:lnSpc>
              <a:buAutoNum type="arabicPeriod"/>
            </a:pPr>
            <a:r>
              <a:rPr lang="ru-RU" sz="2400" dirty="0" smtClean="0">
                <a:latin typeface="Times New Roman" panose="02020603050405020304" pitchFamily="18" charset="0"/>
                <a:cs typeface="Times New Roman" panose="02020603050405020304" pitchFamily="18" charset="0"/>
              </a:rPr>
              <a:t>«Мой весёлый, звонкий мяч»</a:t>
            </a:r>
          </a:p>
          <a:p>
            <a:pPr marL="457200" indent="-457200">
              <a:lnSpc>
                <a:spcPct val="150000"/>
              </a:lnSpc>
              <a:buAutoNum type="arabicPeriod"/>
            </a:pPr>
            <a:r>
              <a:rPr lang="ru-RU" sz="2400" dirty="0" smtClean="0">
                <a:latin typeface="Times New Roman" panose="02020603050405020304" pitchFamily="18" charset="0"/>
                <a:cs typeface="Times New Roman" panose="02020603050405020304" pitchFamily="18" charset="0"/>
              </a:rPr>
              <a:t>«Ворчливый шарик»</a:t>
            </a:r>
          </a:p>
          <a:p>
            <a:pPr marL="457200" indent="-457200">
              <a:lnSpc>
                <a:spcPct val="150000"/>
              </a:lnSpc>
              <a:buAutoNum type="arabicPeriod"/>
            </a:pPr>
            <a:r>
              <a:rPr lang="ru-RU" sz="2400" dirty="0" smtClean="0">
                <a:latin typeface="Times New Roman" panose="02020603050405020304" pitchFamily="18" charset="0"/>
                <a:cs typeface="Times New Roman" panose="02020603050405020304" pitchFamily="18" charset="0"/>
              </a:rPr>
              <a:t>«Здравствуй, ветер»</a:t>
            </a:r>
          </a:p>
          <a:p>
            <a:pPr marL="457200" indent="-457200">
              <a:lnSpc>
                <a:spcPct val="150000"/>
              </a:lnSpc>
              <a:buAutoNum type="arabicPeriod"/>
            </a:pPr>
            <a:r>
              <a:rPr lang="ru-RU" sz="2400" dirty="0" smtClean="0">
                <a:latin typeface="Times New Roman" panose="02020603050405020304" pitchFamily="18" charset="0"/>
                <a:cs typeface="Times New Roman" panose="02020603050405020304" pitchFamily="18" charset="0"/>
              </a:rPr>
              <a:t>«Сколько весит воздух?»</a:t>
            </a:r>
          </a:p>
          <a:p>
            <a:pPr marL="457200" indent="-457200">
              <a:lnSpc>
                <a:spcPct val="150000"/>
              </a:lnSpc>
              <a:buAutoNum type="arabicPeriod"/>
            </a:pPr>
            <a:r>
              <a:rPr lang="ru-RU" sz="2400" dirty="0" smtClean="0">
                <a:latin typeface="Times New Roman" panose="02020603050405020304" pitchFamily="18" charset="0"/>
                <a:cs typeface="Times New Roman" panose="02020603050405020304" pitchFamily="18" charset="0"/>
              </a:rPr>
              <a:t>«Воздух работает»</a:t>
            </a:r>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endParaRPr lang="ru-RU" sz="2000" dirty="0"/>
          </a:p>
        </p:txBody>
      </p:sp>
      <p:pic>
        <p:nvPicPr>
          <p:cNvPr id="5" name="Рисунок 4">
            <a:hlinkClick r:id="rId3" action="ppaction://hlinksldjump"/>
          </p:cNvPr>
          <p:cNvPicPr>
            <a:picLocks noChangeAspect="1"/>
          </p:cNvPicPr>
          <p:nvPr/>
        </p:nvPicPr>
        <p:blipFill>
          <a:blip r:embed="rId4" cstate="print">
            <a:duotone>
              <a:schemeClr val="accent5">
                <a:shade val="45000"/>
                <a:satMod val="135000"/>
              </a:schemeClr>
              <a:prstClr val="white"/>
            </a:duotone>
          </a:blip>
          <a:stretch>
            <a:fillRect/>
          </a:stretch>
        </p:blipFill>
        <p:spPr>
          <a:xfrm>
            <a:off x="2130728" y="1697592"/>
            <a:ext cx="445047" cy="371888"/>
          </a:xfrm>
          <a:prstGeom prst="rect">
            <a:avLst/>
          </a:prstGeom>
        </p:spPr>
      </p:pic>
      <p:pic>
        <p:nvPicPr>
          <p:cNvPr id="6" name="Рисунок 5">
            <a:hlinkClick r:id="rId5" action="ppaction://hlinksldjump"/>
          </p:cNvPr>
          <p:cNvPicPr>
            <a:picLocks noChangeAspect="1"/>
          </p:cNvPicPr>
          <p:nvPr/>
        </p:nvPicPr>
        <p:blipFill>
          <a:blip r:embed="rId6" cstate="print"/>
          <a:stretch>
            <a:fillRect/>
          </a:stretch>
        </p:blipFill>
        <p:spPr>
          <a:xfrm>
            <a:off x="2147900" y="2239306"/>
            <a:ext cx="445047" cy="371888"/>
          </a:xfrm>
          <a:prstGeom prst="rect">
            <a:avLst/>
          </a:prstGeom>
        </p:spPr>
      </p:pic>
      <p:pic>
        <p:nvPicPr>
          <p:cNvPr id="7" name="Рисунок 6">
            <a:hlinkClick r:id="rId7" action="ppaction://hlinksldjump"/>
          </p:cNvPr>
          <p:cNvPicPr>
            <a:picLocks noChangeAspect="1"/>
          </p:cNvPicPr>
          <p:nvPr/>
        </p:nvPicPr>
        <p:blipFill>
          <a:blip r:embed="rId6" cstate="print"/>
          <a:stretch>
            <a:fillRect/>
          </a:stretch>
        </p:blipFill>
        <p:spPr>
          <a:xfrm>
            <a:off x="2147900" y="2781020"/>
            <a:ext cx="445047" cy="371888"/>
          </a:xfrm>
          <a:prstGeom prst="rect">
            <a:avLst/>
          </a:prstGeom>
        </p:spPr>
      </p:pic>
      <p:pic>
        <p:nvPicPr>
          <p:cNvPr id="8" name="Рисунок 7">
            <a:hlinkClick r:id="rId8" action="ppaction://hlinksldjump"/>
          </p:cNvPr>
          <p:cNvPicPr>
            <a:picLocks noChangeAspect="1"/>
          </p:cNvPicPr>
          <p:nvPr/>
        </p:nvPicPr>
        <p:blipFill>
          <a:blip r:embed="rId6" cstate="print"/>
          <a:stretch>
            <a:fillRect/>
          </a:stretch>
        </p:blipFill>
        <p:spPr>
          <a:xfrm>
            <a:off x="2139314" y="3364194"/>
            <a:ext cx="445047" cy="371888"/>
          </a:xfrm>
          <a:prstGeom prst="rect">
            <a:avLst/>
          </a:prstGeom>
        </p:spPr>
      </p:pic>
      <p:pic>
        <p:nvPicPr>
          <p:cNvPr id="9" name="Рисунок 8">
            <a:hlinkClick r:id="rId9" action="ppaction://hlinksldjump"/>
          </p:cNvPr>
          <p:cNvPicPr>
            <a:picLocks noChangeAspect="1"/>
          </p:cNvPicPr>
          <p:nvPr/>
        </p:nvPicPr>
        <p:blipFill>
          <a:blip r:embed="rId6" cstate="print"/>
          <a:stretch>
            <a:fillRect/>
          </a:stretch>
        </p:blipFill>
        <p:spPr>
          <a:xfrm>
            <a:off x="2130727" y="3878943"/>
            <a:ext cx="445047" cy="371888"/>
          </a:xfrm>
          <a:prstGeom prst="rect">
            <a:avLst/>
          </a:prstGeom>
        </p:spPr>
      </p:pic>
      <p:pic>
        <p:nvPicPr>
          <p:cNvPr id="10" name="Рисунок 9">
            <a:hlinkClick r:id="rId10" action="ppaction://hlinksldjump"/>
          </p:cNvPr>
          <p:cNvPicPr>
            <a:picLocks noChangeAspect="1"/>
          </p:cNvPicPr>
          <p:nvPr/>
        </p:nvPicPr>
        <p:blipFill>
          <a:blip r:embed="rId6" cstate="print"/>
          <a:stretch>
            <a:fillRect/>
          </a:stretch>
        </p:blipFill>
        <p:spPr>
          <a:xfrm>
            <a:off x="2147900" y="4447622"/>
            <a:ext cx="445047" cy="371888"/>
          </a:xfrm>
          <a:prstGeom prst="rect">
            <a:avLst/>
          </a:prstGeom>
        </p:spPr>
      </p:pic>
      <p:pic>
        <p:nvPicPr>
          <p:cNvPr id="12" name="Рисунок 11">
            <a:hlinkClick r:id="rId11" action="ppaction://hlinksldjump"/>
          </p:cNvPr>
          <p:cNvPicPr>
            <a:picLocks noChangeAspect="1"/>
          </p:cNvPicPr>
          <p:nvPr/>
        </p:nvPicPr>
        <p:blipFill>
          <a:blip r:embed="rId12" cstate="print"/>
          <a:stretch>
            <a:fillRect/>
          </a:stretch>
        </p:blipFill>
        <p:spPr>
          <a:xfrm>
            <a:off x="142378" y="5986257"/>
            <a:ext cx="445047" cy="371888"/>
          </a:xfrm>
          <a:prstGeom prst="rect">
            <a:avLst/>
          </a:prstGeom>
        </p:spPr>
      </p:pic>
    </p:spTree>
    <p:extLst>
      <p:ext uri="{BB962C8B-B14F-4D97-AF65-F5344CB8AC3E}">
        <p14:creationId xmlns:p14="http://schemas.microsoft.com/office/powerpoint/2010/main" xmlns="" val="16567349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4" name="TextBox 3"/>
          <p:cNvSpPr txBox="1"/>
          <p:nvPr/>
        </p:nvSpPr>
        <p:spPr>
          <a:xfrm>
            <a:off x="2279561" y="1081825"/>
            <a:ext cx="5770811" cy="4616648"/>
          </a:xfrm>
          <a:prstGeom prst="rect">
            <a:avLst/>
          </a:prstGeom>
          <a:noFill/>
        </p:spPr>
        <p:txBody>
          <a:bodyPr wrap="none" rtlCol="0">
            <a:spAutoFit/>
          </a:bodyPr>
          <a:lstStyle/>
          <a:p>
            <a:pPr algn="ctr">
              <a:lnSpc>
                <a:spcPct val="150000"/>
              </a:lnSpc>
            </a:pPr>
            <a:r>
              <a:rPr lang="ru-RU" dirty="0" smtClean="0"/>
              <a:t> </a:t>
            </a:r>
            <a:r>
              <a:rPr lang="ru-RU" sz="2800" b="1" dirty="0" smtClean="0">
                <a:solidFill>
                  <a:srgbClr val="FF0000"/>
                </a:solidFill>
                <a:latin typeface="Times New Roman" panose="02020603050405020304" pitchFamily="18" charset="0"/>
                <a:cs typeface="Times New Roman" panose="02020603050405020304" pitchFamily="18" charset="0"/>
              </a:rPr>
              <a:t>ПЕСОК, ГЛИНА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«Удивительный песок»</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«Свойства сухого и мокрого песка»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«Песчаный конус».</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 Из чего состоят песок и глина?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Проходит ли вода через песок и глину?</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Можно ли менять форму камня и глины</a:t>
            </a:r>
          </a:p>
          <a:p>
            <a:r>
              <a:rPr lang="ru-RU" dirty="0" smtClean="0"/>
              <a:t/>
            </a:r>
            <a:br>
              <a:rPr lang="ru-RU" dirty="0" smtClean="0"/>
            </a:br>
            <a:endParaRPr lang="ru-RU" dirty="0"/>
          </a:p>
        </p:txBody>
      </p:sp>
      <p:pic>
        <p:nvPicPr>
          <p:cNvPr id="2" name="Рисунок 1">
            <a:hlinkClick r:id="rId3" action="ppaction://hlinksldjump"/>
          </p:cNvPr>
          <p:cNvPicPr>
            <a:picLocks noChangeAspect="1"/>
          </p:cNvPicPr>
          <p:nvPr/>
        </p:nvPicPr>
        <p:blipFill>
          <a:blip r:embed="rId4" cstate="print"/>
          <a:stretch>
            <a:fillRect/>
          </a:stretch>
        </p:blipFill>
        <p:spPr>
          <a:xfrm>
            <a:off x="90152" y="5947619"/>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1855621" y="4611179"/>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1855621" y="4078365"/>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1855622" y="3498602"/>
            <a:ext cx="445047" cy="371888"/>
          </a:xfrm>
          <a:prstGeom prst="rect">
            <a:avLst/>
          </a:prstGeom>
        </p:spPr>
      </p:pic>
      <p:pic>
        <p:nvPicPr>
          <p:cNvPr id="8" name="Рисунок 7">
            <a:hlinkClick r:id="rId9" action="ppaction://hlinksldjump"/>
          </p:cNvPr>
          <p:cNvPicPr>
            <a:picLocks noChangeAspect="1"/>
          </p:cNvPicPr>
          <p:nvPr/>
        </p:nvPicPr>
        <p:blipFill>
          <a:blip r:embed="rId6" cstate="print"/>
          <a:stretch>
            <a:fillRect/>
          </a:stretch>
        </p:blipFill>
        <p:spPr>
          <a:xfrm>
            <a:off x="1884963" y="2966861"/>
            <a:ext cx="445047" cy="371888"/>
          </a:xfrm>
          <a:prstGeom prst="rect">
            <a:avLst/>
          </a:prstGeom>
        </p:spPr>
      </p:pic>
      <p:pic>
        <p:nvPicPr>
          <p:cNvPr id="9" name="Рисунок 8">
            <a:hlinkClick r:id="rId10" action="ppaction://hlinksldjump"/>
          </p:cNvPr>
          <p:cNvPicPr>
            <a:picLocks noChangeAspect="1"/>
          </p:cNvPicPr>
          <p:nvPr/>
        </p:nvPicPr>
        <p:blipFill>
          <a:blip r:embed="rId6" cstate="print"/>
          <a:stretch>
            <a:fillRect/>
          </a:stretch>
        </p:blipFill>
        <p:spPr>
          <a:xfrm>
            <a:off x="1881381" y="2434047"/>
            <a:ext cx="445047" cy="371888"/>
          </a:xfrm>
          <a:prstGeom prst="rect">
            <a:avLst/>
          </a:prstGeom>
        </p:spPr>
      </p:pic>
      <p:pic>
        <p:nvPicPr>
          <p:cNvPr id="10" name="Рисунок 9">
            <a:hlinkClick r:id="rId11" action="ppaction://hlinksldjump"/>
          </p:cNvPr>
          <p:cNvPicPr>
            <a:picLocks noChangeAspect="1"/>
          </p:cNvPicPr>
          <p:nvPr/>
        </p:nvPicPr>
        <p:blipFill>
          <a:blip r:embed="rId6" cstate="print"/>
          <a:stretch>
            <a:fillRect/>
          </a:stretch>
        </p:blipFill>
        <p:spPr>
          <a:xfrm>
            <a:off x="1885319" y="1854284"/>
            <a:ext cx="445047" cy="371888"/>
          </a:xfrm>
          <a:prstGeom prst="rect">
            <a:avLst/>
          </a:prstGeom>
        </p:spPr>
      </p:pic>
    </p:spTree>
    <p:extLst>
      <p:ext uri="{BB962C8B-B14F-4D97-AF65-F5344CB8AC3E}">
        <p14:creationId xmlns:p14="http://schemas.microsoft.com/office/powerpoint/2010/main" xmlns="" val="9660380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54547" y="458956"/>
            <a:ext cx="9066726" cy="5940088"/>
          </a:xfrm>
          <a:prstGeom prst="rect">
            <a:avLst/>
          </a:prstGeom>
          <a:noFill/>
        </p:spPr>
        <p:txBody>
          <a:bodyPr wrap="square" rtlCol="0">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«УДИВИТЕЛЬНЫЙ ПЕСОК»</a:t>
            </a:r>
          </a:p>
          <a:p>
            <a:r>
              <a:rPr lang="ru-RU" sz="2000" dirty="0" smtClean="0">
                <a:latin typeface="Times New Roman" panose="02020603050405020304" pitchFamily="18" charset="0"/>
                <a:cs typeface="Times New Roman" panose="02020603050405020304" pitchFamily="18" charset="0"/>
              </a:rPr>
              <a:t>        Цель: познакомить со свойствами и качествами песка, его происхождением, развивать смекалку.</a:t>
            </a:r>
          </a:p>
          <a:p>
            <a:r>
              <a:rPr lang="ru-RU" sz="2000" dirty="0" smtClean="0">
                <a:latin typeface="Times New Roman" panose="02020603050405020304" pitchFamily="18" charset="0"/>
                <a:cs typeface="Times New Roman" panose="02020603050405020304" pitchFamily="18" charset="0"/>
              </a:rPr>
              <a:t>        Материал: 3 стеклянные банки (первая – с сухим песком, вторая – с влажным песком, третья – с прозрачной водой), лопатка, пластинка, 3 оргстекла.</a:t>
            </a:r>
          </a:p>
          <a:p>
            <a:r>
              <a:rPr lang="ru-RU" sz="2000" dirty="0" smtClean="0">
                <a:latin typeface="Times New Roman" panose="02020603050405020304" pitchFamily="18" charset="0"/>
                <a:cs typeface="Times New Roman" panose="02020603050405020304" pitchFamily="18" charset="0"/>
              </a:rPr>
              <a:t>        Ход:</a:t>
            </a:r>
          </a:p>
          <a:p>
            <a:r>
              <a:rPr lang="ru-RU" sz="2000" dirty="0" smtClean="0">
                <a:latin typeface="Times New Roman" panose="02020603050405020304" pitchFamily="18" charset="0"/>
                <a:cs typeface="Times New Roman" panose="02020603050405020304" pitchFamily="18" charset="0"/>
              </a:rPr>
              <a:t>        Дети, вы любите бегать по песку босиком? Где его можно увидеть?</a:t>
            </a:r>
          </a:p>
          <a:p>
            <a:r>
              <a:rPr lang="ru-RU" sz="2000" dirty="0" smtClean="0">
                <a:latin typeface="Times New Roman" panose="02020603050405020304" pitchFamily="18" charset="0"/>
                <a:cs typeface="Times New Roman" panose="02020603050405020304" pitchFamily="18" charset="0"/>
              </a:rPr>
              <a:t>Что такое песок? Из чего он состоит? Обследовать сухой песок пальцами; насыпать его на пластину, рассмотреть.</a:t>
            </a:r>
          </a:p>
          <a:p>
            <a:r>
              <a:rPr lang="ru-RU" sz="2000" dirty="0" smtClean="0">
                <a:latin typeface="Times New Roman" panose="02020603050405020304" pitchFamily="18" charset="0"/>
                <a:cs typeface="Times New Roman" panose="02020603050405020304" pitchFamily="18" charset="0"/>
              </a:rPr>
              <a:t>Вывод: песок – это очень – очень мелкие камешки разного цвета, разной формы, разного размера.</a:t>
            </a:r>
          </a:p>
          <a:p>
            <a:r>
              <a:rPr lang="ru-RU" sz="2000" dirty="0" smtClean="0">
                <a:latin typeface="Times New Roman" panose="02020603050405020304" pitchFamily="18" charset="0"/>
                <a:cs typeface="Times New Roman" panose="02020603050405020304" pitchFamily="18" charset="0"/>
              </a:rPr>
              <a:t>Почему песок тонет?</a:t>
            </a:r>
          </a:p>
          <a:p>
            <a:r>
              <a:rPr lang="ru-RU" sz="2000" dirty="0" smtClean="0">
                <a:latin typeface="Times New Roman" panose="02020603050405020304" pitchFamily="18" charset="0"/>
                <a:cs typeface="Times New Roman" panose="02020603050405020304" pitchFamily="18" charset="0"/>
              </a:rPr>
              <a:t>В баночку с водой опустить горсть сухого песка, не размешивать его. Что происходит? (песок оседает) На поверхности воды можно увидеть песочную пыль. Если размешать лопаткой воду, что произойдёт? (песочная пыль, растворившись, окрашивает воду).</a:t>
            </a:r>
          </a:p>
          <a:p>
            <a:r>
              <a:rPr lang="ru-RU" sz="2000" dirty="0" smtClean="0">
                <a:latin typeface="Times New Roman" panose="02020603050405020304" pitchFamily="18" charset="0"/>
                <a:cs typeface="Times New Roman" panose="02020603050405020304" pitchFamily="18" charset="0"/>
              </a:rPr>
              <a:t>Вывод: песок – тяжёлый – он опускается на дно баночки; пыль – лёгкая – осталась на поверхности, при размешивании окрасила воду, мокрый песок меняет цвет.</a:t>
            </a:r>
            <a:endParaRPr lang="ru-RU" sz="2000" dirty="0">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70690"/>
            <a:ext cx="445047" cy="371888"/>
          </a:xfrm>
          <a:prstGeom prst="rect">
            <a:avLst/>
          </a:prstGeom>
        </p:spPr>
      </p:pic>
    </p:spTree>
    <p:extLst>
      <p:ext uri="{BB962C8B-B14F-4D97-AF65-F5344CB8AC3E}">
        <p14:creationId xmlns:p14="http://schemas.microsoft.com/office/powerpoint/2010/main" xmlns="" val="11902949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66671" y="566671"/>
            <a:ext cx="7881871" cy="5324535"/>
          </a:xfrm>
          <a:prstGeom prst="rect">
            <a:avLst/>
          </a:prstGeom>
          <a:noFill/>
        </p:spPr>
        <p:txBody>
          <a:bodyPr wrap="square" rtlCol="0">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«СВОЙСТВА СУХОГО И МОКРОГО ПЕСКА»</a:t>
            </a:r>
            <a:endParaRPr lang="ru-RU" sz="2000" dirty="0">
              <a:solidFill>
                <a:srgbClr val="FF0000"/>
              </a:solidFill>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Цель: </a:t>
            </a:r>
            <a:r>
              <a:rPr lang="ru-RU" sz="2000" dirty="0">
                <a:latin typeface="Times New Roman" panose="02020603050405020304" pitchFamily="18" charset="0"/>
                <a:cs typeface="Times New Roman" panose="02020603050405020304" pitchFamily="18" charset="0"/>
              </a:rPr>
              <a:t>познакомить со свойствами песка, развивать смекалку, наблюдательность.</a:t>
            </a:r>
          </a:p>
          <a:p>
            <a:r>
              <a:rPr lang="ru-RU" sz="2000" b="1" dirty="0">
                <a:latin typeface="Times New Roman" panose="02020603050405020304" pitchFamily="18" charset="0"/>
                <a:cs typeface="Times New Roman" panose="02020603050405020304" pitchFamily="18" charset="0"/>
              </a:rPr>
              <a:t>Материал: </a:t>
            </a:r>
            <a:r>
              <a:rPr lang="ru-RU" sz="2000" dirty="0">
                <a:latin typeface="Times New Roman" panose="02020603050405020304" pitchFamily="18" charset="0"/>
                <a:cs typeface="Times New Roman" panose="02020603050405020304" pitchFamily="18" charset="0"/>
              </a:rPr>
              <a:t>две баночки (одна с сухим, другая – с мокрым песком), пустая баночка, вода в лейке.</a:t>
            </a:r>
          </a:p>
          <a:p>
            <a:r>
              <a:rPr lang="ru-RU" sz="2000" b="1" dirty="0">
                <a:latin typeface="Times New Roman" panose="02020603050405020304" pitchFamily="18" charset="0"/>
                <a:cs typeface="Times New Roman" panose="02020603050405020304" pitchFamily="18" charset="0"/>
              </a:rPr>
              <a:t>Ход:</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Детям предлагают пересыпать сухой песок из одной баночки в другую (</a:t>
            </a:r>
            <a:r>
              <a:rPr lang="ru-RU" sz="2000" b="1" dirty="0">
                <a:latin typeface="Times New Roman" panose="02020603050405020304" pitchFamily="18" charset="0"/>
                <a:cs typeface="Times New Roman" panose="02020603050405020304" pitchFamily="18" charset="0"/>
              </a:rPr>
              <a:t>песок сыпучий</a:t>
            </a:r>
            <a:r>
              <a:rPr lang="ru-RU" sz="2000" dirty="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Из сухого песка слепить колобок – не  получается (</a:t>
            </a:r>
            <a:r>
              <a:rPr lang="ru-RU" sz="2000" b="1" dirty="0">
                <a:latin typeface="Times New Roman" panose="02020603050405020304" pitchFamily="18" charset="0"/>
                <a:cs typeface="Times New Roman" panose="02020603050405020304" pitchFamily="18" charset="0"/>
              </a:rPr>
              <a:t>сухой песок рассыпчатый, шершавый, содержит пыль</a:t>
            </a:r>
            <a:r>
              <a:rPr lang="ru-RU" sz="2000" dirty="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Рассмотреть влажный песок (плотный, мягкий), сделать из него колечки, оставить их на некоторое время (песок высохнет); полить сухой и влажный песок (</a:t>
            </a:r>
            <a:r>
              <a:rPr lang="ru-RU" sz="2000" b="1" dirty="0">
                <a:latin typeface="Times New Roman" panose="02020603050405020304" pitchFamily="18" charset="0"/>
                <a:cs typeface="Times New Roman" panose="02020603050405020304" pitchFamily="18" charset="0"/>
              </a:rPr>
              <a:t>влажный быстро пропускает влагу, а сухой – некоторое время держит её на поверхности, затем она уходит в глубь</a:t>
            </a:r>
            <a:r>
              <a:rPr lang="ru-RU" sz="2000" dirty="0">
                <a:latin typeface="Times New Roman" panose="02020603050405020304" pitchFamily="18" charset="0"/>
                <a:cs typeface="Times New Roman" panose="02020603050405020304" pitchFamily="18" charset="0"/>
              </a:rPr>
              <a:t>).</a:t>
            </a:r>
          </a:p>
          <a:p>
            <a:r>
              <a:rPr lang="ru-RU" sz="2000" b="1" dirty="0">
                <a:latin typeface="Times New Roman" panose="02020603050405020304" pitchFamily="18" charset="0"/>
                <a:cs typeface="Times New Roman" panose="02020603050405020304" pitchFamily="18" charset="0"/>
              </a:rPr>
              <a:t>Вывод: </a:t>
            </a:r>
            <a:r>
              <a:rPr lang="ru-RU" sz="2000" dirty="0">
                <a:latin typeface="Times New Roman" panose="02020603050405020304" pitchFamily="18" charset="0"/>
                <a:cs typeface="Times New Roman" panose="02020603050405020304" pitchFamily="18" charset="0"/>
              </a:rPr>
              <a:t> песок хорошо пропускает воду; из влажного песка можно лепить предметы, а сухой не держит форму.</a:t>
            </a:r>
          </a:p>
        </p:txBody>
      </p:sp>
      <p:pic>
        <p:nvPicPr>
          <p:cNvPr id="4" name="Рисунок 3">
            <a:hlinkClick r:id="rId3" action="ppaction://hlinksldjump"/>
          </p:cNvPr>
          <p:cNvPicPr>
            <a:picLocks noChangeAspect="1"/>
          </p:cNvPicPr>
          <p:nvPr/>
        </p:nvPicPr>
        <p:blipFill>
          <a:blip r:embed="rId4" cstate="print"/>
          <a:stretch>
            <a:fillRect/>
          </a:stretch>
        </p:blipFill>
        <p:spPr>
          <a:xfrm>
            <a:off x="0" y="6012013"/>
            <a:ext cx="445047" cy="371888"/>
          </a:xfrm>
          <a:prstGeom prst="rect">
            <a:avLst/>
          </a:prstGeom>
        </p:spPr>
      </p:pic>
    </p:spTree>
    <p:extLst>
      <p:ext uri="{BB962C8B-B14F-4D97-AF65-F5344CB8AC3E}">
        <p14:creationId xmlns:p14="http://schemas.microsoft.com/office/powerpoint/2010/main" xmlns="" val="28408982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50760" y="862884"/>
            <a:ext cx="8756327" cy="3539430"/>
          </a:xfrm>
          <a:prstGeom prst="rect">
            <a:avLst/>
          </a:prstGeom>
          <a:noFill/>
        </p:spPr>
        <p:txBody>
          <a:bodyPr wrap="square" rtlCol="0">
            <a:spAutoFit/>
          </a:bodyPr>
          <a:lstStyle/>
          <a:p>
            <a:pPr algn="ctr"/>
            <a:r>
              <a:rPr lang="ru-RU" sz="2400" b="1" i="0" dirty="0" smtClean="0">
                <a:solidFill>
                  <a:srgbClr val="FF0000"/>
                </a:solidFill>
                <a:effectLst/>
                <a:latin typeface="Times New Roman" panose="02020603050405020304" pitchFamily="18" charset="0"/>
              </a:rPr>
              <a:t>«Песчаный конус». </a:t>
            </a:r>
            <a:br>
              <a:rPr lang="ru-RU" sz="2400" b="1" i="0" dirty="0" smtClean="0">
                <a:solidFill>
                  <a:srgbClr val="FF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1" i="0" dirty="0" smtClean="0">
                <a:solidFill>
                  <a:srgbClr val="000000"/>
                </a:solidFill>
                <a:effectLst/>
                <a:latin typeface="Times New Roman" panose="02020603050405020304" pitchFamily="18" charset="0"/>
              </a:rPr>
              <a:t>Цель: </a:t>
            </a:r>
            <a:r>
              <a:rPr lang="ru-RU" sz="2000" b="0" i="0" dirty="0" smtClean="0">
                <a:solidFill>
                  <a:srgbClr val="000000"/>
                </a:solidFill>
                <a:effectLst/>
                <a:latin typeface="Times New Roman" panose="02020603050405020304" pitchFamily="18" charset="0"/>
              </a:rPr>
              <a:t>Познакомить со свойством песка – сыпучестью. </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1" i="0" dirty="0" smtClean="0">
                <a:solidFill>
                  <a:srgbClr val="000000"/>
                </a:solidFill>
                <a:effectLst/>
                <a:latin typeface="Times New Roman" panose="02020603050405020304" pitchFamily="18" charset="0"/>
              </a:rPr>
              <a:t>Ход:</a:t>
            </a:r>
            <a:r>
              <a:rPr lang="ru-RU" sz="2000" b="0" i="0" dirty="0" smtClean="0">
                <a:solidFill>
                  <a:srgbClr val="000000"/>
                </a:solidFill>
                <a:effectLst/>
                <a:latin typeface="Times New Roman" panose="02020603050405020304" pitchFamily="18" charset="0"/>
              </a:rPr>
              <a:t> Взять горсть сухого песка и выпустить его струйкой так, что бы он падал в одно место. Постепенно в месте падения песка образуется конус, растущий в высоту и занимающий всё большую площадь у основания. Если долго сыпать песок в одно место, то в другом, возникают </a:t>
            </a:r>
            <a:r>
              <a:rPr lang="ru-RU" sz="2000" b="0" i="0" dirty="0" err="1" smtClean="0">
                <a:solidFill>
                  <a:srgbClr val="000000"/>
                </a:solidFill>
                <a:effectLst/>
                <a:latin typeface="Times New Roman" panose="02020603050405020304" pitchFamily="18" charset="0"/>
              </a:rPr>
              <a:t>сплывы</a:t>
            </a:r>
            <a:r>
              <a:rPr lang="ru-RU" sz="2000" b="0" i="0" dirty="0" smtClean="0">
                <a:solidFill>
                  <a:srgbClr val="000000"/>
                </a:solidFill>
                <a:effectLst/>
                <a:latin typeface="Times New Roman" panose="02020603050405020304" pitchFamily="18" charset="0"/>
              </a:rPr>
              <a:t>; движение песка похоже на течение. Можно ли в песках проложить постоянную дорогу</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1" i="0" dirty="0" smtClean="0">
                <a:solidFill>
                  <a:srgbClr val="000000"/>
                </a:solidFill>
                <a:effectLst/>
                <a:latin typeface="Times New Roman" panose="02020603050405020304" pitchFamily="18" charset="0"/>
              </a:rPr>
              <a:t>Вывод:</a:t>
            </a:r>
            <a:r>
              <a:rPr lang="ru-RU" sz="2000" b="0" i="0" dirty="0" smtClean="0">
                <a:solidFill>
                  <a:srgbClr val="000000"/>
                </a:solidFill>
                <a:effectLst/>
                <a:latin typeface="Times New Roman" panose="02020603050405020304" pitchFamily="18" charset="0"/>
              </a:rPr>
              <a:t> Песок – сыпучий материал. </a:t>
            </a:r>
            <a:endParaRPr lang="ru-RU" sz="2000" dirty="0"/>
          </a:p>
        </p:txBody>
      </p:sp>
      <p:pic>
        <p:nvPicPr>
          <p:cNvPr id="4" name="Рисунок 3">
            <a:hlinkClick r:id="rId3" action="ppaction://hlinksldjump"/>
          </p:cNvPr>
          <p:cNvPicPr>
            <a:picLocks noChangeAspect="1"/>
          </p:cNvPicPr>
          <p:nvPr/>
        </p:nvPicPr>
        <p:blipFill>
          <a:blip r:embed="rId4" cstate="print"/>
          <a:stretch>
            <a:fillRect/>
          </a:stretch>
        </p:blipFill>
        <p:spPr>
          <a:xfrm>
            <a:off x="5713" y="5999134"/>
            <a:ext cx="445047" cy="371888"/>
          </a:xfrm>
          <a:prstGeom prst="rect">
            <a:avLst/>
          </a:prstGeom>
        </p:spPr>
      </p:pic>
    </p:spTree>
    <p:extLst>
      <p:ext uri="{BB962C8B-B14F-4D97-AF65-F5344CB8AC3E}">
        <p14:creationId xmlns:p14="http://schemas.microsoft.com/office/powerpoint/2010/main" xmlns="" val="1394200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50760" y="991674"/>
            <a:ext cx="8590209" cy="4154984"/>
          </a:xfrm>
          <a:prstGeom prst="rect">
            <a:avLst/>
          </a:prstGeom>
          <a:noFill/>
        </p:spPr>
        <p:txBody>
          <a:bodyPr wrap="square" rtlCol="0">
            <a:spAutoFit/>
          </a:bodyPr>
          <a:lstStyle/>
          <a:p>
            <a:pPr algn="ctr"/>
            <a:r>
              <a:rPr lang="ru-RU" sz="2400" b="1" i="0" dirty="0" smtClean="0">
                <a:solidFill>
                  <a:srgbClr val="FF0000"/>
                </a:solidFill>
                <a:effectLst/>
                <a:latin typeface="Times New Roman" panose="02020603050405020304" pitchFamily="18" charset="0"/>
              </a:rPr>
              <a:t>Из чего состоят песок и глина?</a:t>
            </a:r>
            <a:endParaRPr lang="ru-RU" sz="2400" b="0" i="0" dirty="0" smtClean="0">
              <a:solidFill>
                <a:srgbClr val="FF0000"/>
              </a:solidFill>
              <a:effectLst/>
              <a:latin typeface="Calibri" panose="020F0502020204030204" pitchFamily="34" charset="0"/>
            </a:endParaRPr>
          </a:p>
          <a:p>
            <a:r>
              <a:rPr lang="ru-RU" sz="2000" b="0" i="0" dirty="0" smtClean="0">
                <a:solidFill>
                  <a:srgbClr val="333333"/>
                </a:solidFill>
                <a:effectLst/>
                <a:latin typeface="Times New Roman" panose="02020603050405020304" pitchFamily="18" charset="0"/>
              </a:rPr>
              <a:t>Рассматривание песчинок и глины с помощью увеличительного стекла.</a:t>
            </a:r>
            <a:endParaRPr lang="ru-RU" sz="2000" b="0" i="0" dirty="0" smtClean="0">
              <a:solidFill>
                <a:srgbClr val="000000"/>
              </a:solidFill>
              <a:effectLst/>
              <a:latin typeface="Calibri" panose="020F0502020204030204" pitchFamily="34" charset="0"/>
            </a:endParaRPr>
          </a:p>
          <a:p>
            <a:r>
              <a:rPr lang="ru-RU" sz="2000" b="0" i="0" dirty="0" smtClean="0">
                <a:solidFill>
                  <a:srgbClr val="333333"/>
                </a:solidFill>
                <a:effectLst/>
                <a:latin typeface="Times New Roman" panose="02020603050405020304" pitchFamily="18" charset="0"/>
              </a:rPr>
              <a:t>- Из чего состоит песок? /Песок состоит из очень мелких </a:t>
            </a:r>
            <a:r>
              <a:rPr lang="ru-RU" sz="2000" b="1" i="1" dirty="0" smtClean="0">
                <a:solidFill>
                  <a:srgbClr val="333333"/>
                </a:solidFill>
                <a:effectLst/>
                <a:latin typeface="Times New Roman" panose="02020603050405020304" pitchFamily="18" charset="0"/>
              </a:rPr>
              <a:t>зернышек – песчинок.</a:t>
            </a:r>
            <a:endParaRPr lang="ru-RU" sz="2000" b="0" i="0" dirty="0" smtClean="0">
              <a:solidFill>
                <a:srgbClr val="000000"/>
              </a:solidFill>
              <a:effectLst/>
              <a:latin typeface="Calibri" panose="020F0502020204030204" pitchFamily="34" charset="0"/>
            </a:endParaRPr>
          </a:p>
          <a:p>
            <a:r>
              <a:rPr lang="ru-RU" sz="2000" b="0" i="0" dirty="0" smtClean="0">
                <a:solidFill>
                  <a:srgbClr val="333333"/>
                </a:solidFill>
                <a:effectLst/>
                <a:latin typeface="Times New Roman" panose="02020603050405020304" pitchFamily="18" charset="0"/>
              </a:rPr>
              <a:t>- Как они выглядят? / Они очень маленькие, круглые/.</a:t>
            </a:r>
            <a:endParaRPr lang="ru-RU" sz="2000" b="0" i="0" dirty="0" smtClean="0">
              <a:solidFill>
                <a:srgbClr val="000000"/>
              </a:solidFill>
              <a:effectLst/>
              <a:latin typeface="Calibri" panose="020F0502020204030204" pitchFamily="34" charset="0"/>
            </a:endParaRPr>
          </a:p>
          <a:p>
            <a:r>
              <a:rPr lang="ru-RU" sz="2000" b="0" i="0" dirty="0" smtClean="0">
                <a:solidFill>
                  <a:srgbClr val="333333"/>
                </a:solidFill>
                <a:effectLst/>
                <a:latin typeface="Times New Roman" panose="02020603050405020304" pitchFamily="18" charset="0"/>
              </a:rPr>
              <a:t>- Из чего состоит глина? Видны ли такие же частички в глине?</a:t>
            </a:r>
            <a:endParaRPr lang="ru-RU" sz="2000" b="0" i="0" dirty="0" smtClean="0">
              <a:solidFill>
                <a:srgbClr val="000000"/>
              </a:solidFill>
              <a:effectLst/>
              <a:latin typeface="Calibri" panose="020F0502020204030204" pitchFamily="34" charset="0"/>
            </a:endParaRPr>
          </a:p>
          <a:p>
            <a:r>
              <a:rPr lang="ru-RU" sz="2000" b="0" i="0" dirty="0" smtClean="0">
                <a:solidFill>
                  <a:srgbClr val="333333"/>
                </a:solidFill>
                <a:effectLst/>
                <a:latin typeface="Times New Roman" panose="02020603050405020304" pitchFamily="18" charset="0"/>
              </a:rPr>
              <a:t>В песке каждая песчинка лежит отдельно, она не прилипает к своим «соседкам», а глина состоит из слипшихся очень мелких частиц. Пылинки с глины намного мельче песчинок.</a:t>
            </a:r>
            <a:endParaRPr lang="ru-RU" sz="2000" b="0" i="0" dirty="0" smtClean="0">
              <a:solidFill>
                <a:srgbClr val="000000"/>
              </a:solidFill>
              <a:effectLst/>
              <a:latin typeface="Calibri" panose="020F0502020204030204" pitchFamily="34" charset="0"/>
            </a:endParaRPr>
          </a:p>
          <a:p>
            <a:r>
              <a:rPr lang="ru-RU" sz="2000" b="1" i="0" dirty="0" smtClean="0">
                <a:solidFill>
                  <a:srgbClr val="333333"/>
                </a:solidFill>
                <a:effectLst/>
                <a:latin typeface="Times New Roman" panose="02020603050405020304" pitchFamily="18" charset="0"/>
              </a:rPr>
              <a:t>Вывод:</a:t>
            </a:r>
            <a:r>
              <a:rPr lang="ru-RU" sz="2000" b="0" i="0" dirty="0" smtClean="0">
                <a:solidFill>
                  <a:srgbClr val="333333"/>
                </a:solidFill>
                <a:effectLst/>
                <a:latin typeface="Times New Roman" panose="02020603050405020304" pitchFamily="18" charset="0"/>
              </a:rPr>
              <a:t> песок состоит из песчинок, которые не прилипают друг к другу, а глина – из мелких частичек, которые как будто крепко взялись за руки и прижались друг к другу. Поэтому песочные фигурки так легко рассыпаются, а глиняные не рассыпаются.</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03741" y="5952388"/>
            <a:ext cx="445047" cy="371888"/>
          </a:xfrm>
          <a:prstGeom prst="rect">
            <a:avLst/>
          </a:prstGeom>
        </p:spPr>
      </p:pic>
    </p:spTree>
    <p:extLst>
      <p:ext uri="{BB962C8B-B14F-4D97-AF65-F5344CB8AC3E}">
        <p14:creationId xmlns:p14="http://schemas.microsoft.com/office/powerpoint/2010/main" xmlns="" val="4657249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017431" y="1107583"/>
            <a:ext cx="7282723" cy="2308324"/>
          </a:xfrm>
          <a:prstGeom prst="rect">
            <a:avLst/>
          </a:prstGeom>
          <a:noFill/>
        </p:spPr>
        <p:txBody>
          <a:bodyPr wrap="square" rtlCol="0">
            <a:spAutoFit/>
          </a:bodyPr>
          <a:lstStyle/>
          <a:p>
            <a:pPr algn="ctr"/>
            <a:r>
              <a:rPr lang="ru-RU" sz="2400" b="1" i="0" dirty="0" smtClean="0">
                <a:solidFill>
                  <a:srgbClr val="FF0000"/>
                </a:solidFill>
                <a:effectLst/>
                <a:latin typeface="Times New Roman" panose="02020603050405020304" pitchFamily="18" charset="0"/>
              </a:rPr>
              <a:t>Проходит ли вода через песок и глину?</a:t>
            </a:r>
            <a:endParaRPr lang="ru-RU" sz="24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 стаканы помещаются песок и глина. Наливают на них воду и смотрят, что из них хорошо пропускает воду. Как думаете, почему через песок вода проходит, а через глину нет?</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a:t>
            </a:r>
            <a:r>
              <a:rPr lang="ru-RU" sz="2000" b="0" i="0" dirty="0" smtClean="0">
                <a:solidFill>
                  <a:srgbClr val="000000"/>
                </a:solidFill>
                <a:effectLst/>
                <a:latin typeface="Times New Roman" panose="02020603050405020304" pitchFamily="18" charset="0"/>
              </a:rPr>
              <a:t> песок хорошо пропускает воду, потому что песчинки не скреплены между собой, рассыпаются, между ними есть свободное место. Глина не пропускает воду.</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63530"/>
            <a:ext cx="445047" cy="371888"/>
          </a:xfrm>
          <a:prstGeom prst="rect">
            <a:avLst/>
          </a:prstGeom>
        </p:spPr>
      </p:pic>
    </p:spTree>
    <p:extLst>
      <p:ext uri="{BB962C8B-B14F-4D97-AF65-F5344CB8AC3E}">
        <p14:creationId xmlns:p14="http://schemas.microsoft.com/office/powerpoint/2010/main" xmlns="" val="35713369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90384" y="502090"/>
            <a:ext cx="9713470" cy="5632311"/>
          </a:xfrm>
          <a:prstGeom prst="rect">
            <a:avLst/>
          </a:prstGeom>
          <a:noFill/>
        </p:spPr>
        <p:txBody>
          <a:bodyPr wrap="square" rtlCol="0">
            <a:spAutoFit/>
          </a:bodyPr>
          <a:lstStyle/>
          <a:p>
            <a:pPr marR="359410" algn="ctr"/>
            <a:r>
              <a:rPr lang="ru-RU" sz="2000" b="1" i="1" dirty="0" smtClean="0">
                <a:solidFill>
                  <a:srgbClr val="FF0000"/>
                </a:solidFill>
                <a:effectLst/>
                <a:latin typeface="Times New Roman" panose="02020603050405020304" pitchFamily="18" charset="0"/>
              </a:rPr>
              <a:t>МОЖНО ЛИ МЕНЯТЬ ФОРМУ КАМНЯ И ГЛИНЫ</a:t>
            </a:r>
            <a:endParaRPr lang="ru-RU" sz="2000" b="0" i="0" dirty="0" smtClean="0">
              <a:solidFill>
                <a:srgbClr val="FF0000"/>
              </a:solidFill>
              <a:effectLst/>
              <a:latin typeface="Times New Roman" panose="02020603050405020304" pitchFamily="18" charset="0"/>
            </a:endParaRPr>
          </a:p>
          <a:p>
            <a:pPr marR="359410"/>
            <a:r>
              <a:rPr lang="ru-RU" sz="2000" b="0" i="0" dirty="0" smtClean="0">
                <a:solidFill>
                  <a:srgbClr val="000000"/>
                </a:solidFill>
                <a:effectLst/>
                <a:latin typeface="Times New Roman" panose="02020603050405020304" pitchFamily="18" charset="0"/>
              </a:rPr>
              <a:t>Задача: выявить свойства глины (влажная, мягкая, вязкая, можно изменять ее форму, делить на части, лепить) и камня (сухой, твердый, из него нельзя лепить, его нельзя разделить на части).</a:t>
            </a:r>
          </a:p>
          <a:p>
            <a:pPr marR="359410"/>
            <a:r>
              <a:rPr lang="ru-RU" sz="2000" b="1" i="1" dirty="0" smtClean="0">
                <a:solidFill>
                  <a:srgbClr val="000000"/>
                </a:solidFill>
                <a:effectLst/>
                <a:latin typeface="Times New Roman" panose="02020603050405020304" pitchFamily="18" charset="0"/>
              </a:rPr>
              <a:t>Материалы:</a:t>
            </a:r>
            <a:r>
              <a:rPr lang="ru-RU" sz="2000" b="0" i="0" dirty="0" smtClean="0">
                <a:solidFill>
                  <a:srgbClr val="000000"/>
                </a:solidFill>
                <a:effectLst/>
                <a:latin typeface="Times New Roman" panose="02020603050405020304" pitchFamily="18" charset="0"/>
              </a:rPr>
              <a:t> дощечки для лепки, глина, камень речной, модель обследования предмета.</a:t>
            </a:r>
          </a:p>
          <a:p>
            <a:pPr marR="359410"/>
            <a:r>
              <a:rPr lang="ru-RU" sz="2000" b="1" i="1" dirty="0" smtClean="0">
                <a:solidFill>
                  <a:srgbClr val="000000"/>
                </a:solidFill>
                <a:effectLst/>
                <a:latin typeface="Times New Roman" panose="02020603050405020304" pitchFamily="18" charset="0"/>
              </a:rPr>
              <a:t>Описание.</a:t>
            </a:r>
            <a:r>
              <a:rPr lang="ru-RU" sz="2000" b="0" i="0" dirty="0" smtClean="0">
                <a:solidFill>
                  <a:srgbClr val="000000"/>
                </a:solidFill>
                <a:effectLst/>
                <a:latin typeface="Times New Roman" panose="02020603050405020304" pitchFamily="18" charset="0"/>
              </a:rPr>
              <a:t> По модели обследования предмета дед Знай предлагает детям выяснить, можно ли изменить форму предложенных природных материалов. Для этого он предлагает детям нажать пальцем на глину, камень. Где осталась ямка от пальца? Какой камень? (Сухой, твердый.) Какая глина? (Влажная, мягкая, остаются ямки.) Дети по очереди берут камень в руки: мнут его, катают в ладонях, тянут в разные стороны. Изменил ли форму камень? Почему нельзя отломить от него кусочек? (Камень твердый, из него ничего нельзя слепить руками, его нельзя разделить на части.) Дети по очереди мнут глину, тянут в разные стороны, делят на части. Чем отличается глина от камня?(Глина не такая, как камень, она мягкая, ее можно разделить на части, глина меняет форму, из нее можно лепить.)</a:t>
            </a:r>
          </a:p>
          <a:p>
            <a:pPr marR="359410"/>
            <a:r>
              <a:rPr lang="ru-RU" sz="2000" b="0" i="0" dirty="0" smtClean="0">
                <a:solidFill>
                  <a:srgbClr val="000000"/>
                </a:solidFill>
                <a:effectLst/>
                <a:latin typeface="Times New Roman" panose="02020603050405020304" pitchFamily="18" charset="0"/>
              </a:rPr>
              <a:t>Дети лепят различные фигурки из глины. Почему фигурки не разваливаются? (Глина вязкая, сохраняет форму.) Какой еще материал похож на глину?</a:t>
            </a:r>
            <a:endParaRPr lang="ru-RU" sz="2000" b="0" i="0" dirty="0">
              <a:solidFill>
                <a:srgbClr val="000000"/>
              </a:solidFill>
              <a:effectLst/>
              <a:latin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48716" y="5948457"/>
            <a:ext cx="445047" cy="371888"/>
          </a:xfrm>
          <a:prstGeom prst="rect">
            <a:avLst/>
          </a:prstGeom>
        </p:spPr>
      </p:pic>
    </p:spTree>
    <p:extLst>
      <p:ext uri="{BB962C8B-B14F-4D97-AF65-F5344CB8AC3E}">
        <p14:creationId xmlns:p14="http://schemas.microsoft.com/office/powerpoint/2010/main" xmlns="" val="29361268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83338" y="566678"/>
            <a:ext cx="8422780" cy="5386090"/>
          </a:xfrm>
          <a:prstGeom prst="rect">
            <a:avLst/>
          </a:prstGeom>
          <a:noFill/>
        </p:spPr>
        <p:txBody>
          <a:bodyPr wrap="square" rtlCol="0">
            <a:spAutoFit/>
          </a:bodyPr>
          <a:lstStyle/>
          <a:p>
            <a:pPr algn="ctr"/>
            <a:r>
              <a:rPr lang="ru-RU" sz="2400" dirty="0">
                <a:solidFill>
                  <a:srgbClr val="FF0000"/>
                </a:solidFill>
                <a:latin typeface="Times New Roman" panose="02020603050405020304" pitchFamily="18" charset="0"/>
                <a:cs typeface="Times New Roman" panose="02020603050405020304" pitchFamily="18" charset="0"/>
              </a:rPr>
              <a:t>«Выявление свойств глины» </a:t>
            </a:r>
            <a:endParaRPr lang="ru-RU" sz="2400" dirty="0" smtClean="0">
              <a:solidFill>
                <a:srgbClr val="FF0000"/>
              </a:solidFill>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Цель</a:t>
            </a:r>
            <a:r>
              <a:rPr lang="ru-RU" sz="2000" b="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закрепить знания о свойствах глины, ее применении; познакомить с разными видами глины (белая, голубая, серая, коричневая). </a:t>
            </a:r>
            <a:endParaRPr lang="ru-RU" sz="2000" dirty="0" smtClean="0">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Материалы </a:t>
            </a:r>
            <a:r>
              <a:rPr lang="ru-RU" sz="2000" b="1" dirty="0">
                <a:latin typeface="Times New Roman" panose="02020603050405020304" pitchFamily="18" charset="0"/>
                <a:cs typeface="Times New Roman" panose="02020603050405020304" pitchFamily="18" charset="0"/>
              </a:rPr>
              <a:t>и оборудование</a:t>
            </a:r>
            <a:r>
              <a:rPr lang="ru-RU" sz="2000" dirty="0">
                <a:latin typeface="Times New Roman" panose="02020603050405020304" pitchFamily="18" charset="0"/>
                <a:cs typeface="Times New Roman" panose="02020603050405020304" pitchFamily="18" charset="0"/>
              </a:rPr>
              <a:t>: дощечки для лепки, глина, речной камень. </a:t>
            </a:r>
            <a:endParaRPr lang="ru-RU" sz="2000" dirty="0" smtClean="0">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Описание</a:t>
            </a:r>
            <a:r>
              <a:rPr lang="ru-RU" sz="2000" dirty="0">
                <a:latin typeface="Times New Roman" panose="02020603050405020304" pitchFamily="18" charset="0"/>
                <a:cs typeface="Times New Roman" panose="02020603050405020304" pitchFamily="18" charset="0"/>
              </a:rPr>
              <a:t>. Воспитатель предлагает детям выяснить, можно ли изменить форму предложенных природных материалов. Для этого он предлагает нажать на глину, камень. - Где осталась ямка от пальца? Какая глина? (влажная, мягкая) - Почему на камне не осталось ямки? (сухой, твёрдый) Дети по очереди берут камень в руки, мнут его, катают в ладонях, тянут в разные стороны. - Изменил ли форму камень? Почему нельзя отломить от него кусочек? (твёрдый, из него ничего нельзя слепить, нельзя разделить на части) - Чем отличается глина от камня? - Глина не такая, как камень, она мягкая, делится на части, меняет форму, из нее можно лепить. - Попробуйте постучать комочком глины о камень и двумя камнями друг о друга. В чём разница? Дети лепят из глины угощения. </a:t>
            </a:r>
            <a:endParaRPr lang="ru-RU" sz="2000" dirty="0" smtClean="0">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Вывод</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глина вязкая, влажная, мягкая, можно изменять её форму, делить на части, лепить.</a:t>
            </a:r>
          </a:p>
        </p:txBody>
      </p:sp>
      <p:pic>
        <p:nvPicPr>
          <p:cNvPr id="4" name="Рисунок 3">
            <a:hlinkClick r:id="rId3" action="ppaction://hlinksldjump"/>
          </p:cNvPr>
          <p:cNvPicPr>
            <a:picLocks noChangeAspect="1"/>
          </p:cNvPicPr>
          <p:nvPr/>
        </p:nvPicPr>
        <p:blipFill>
          <a:blip r:embed="rId4" cstate="print"/>
          <a:stretch>
            <a:fillRect/>
          </a:stretch>
        </p:blipFill>
        <p:spPr>
          <a:xfrm>
            <a:off x="25761" y="6033496"/>
            <a:ext cx="445047" cy="371888"/>
          </a:xfrm>
          <a:prstGeom prst="rect">
            <a:avLst/>
          </a:prstGeom>
        </p:spPr>
      </p:pic>
    </p:spTree>
    <p:extLst>
      <p:ext uri="{BB962C8B-B14F-4D97-AF65-F5344CB8AC3E}">
        <p14:creationId xmlns:p14="http://schemas.microsoft.com/office/powerpoint/2010/main" xmlns="" val="3003234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1441950" y="943737"/>
            <a:ext cx="7649082" cy="6001643"/>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МЕТАЛЛ, ДЕРЕВО</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Мир дерева (легкий – тяжелый)</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«3вучит — не звучит»</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«Теплый - холодный»</a:t>
            </a:r>
          </a:p>
          <a:p>
            <a:pPr marL="342900" indent="-342900">
              <a:lnSpc>
                <a:spcPct val="150000"/>
              </a:lnSpc>
              <a:buAutoNum type="arabicPeriod"/>
            </a:pPr>
            <a:r>
              <a:rPr lang="ru-RU" sz="2400" dirty="0">
                <a:latin typeface="Times New Roman" panose="02020603050405020304" pitchFamily="18" charset="0"/>
                <a:cs typeface="Times New Roman" panose="02020603050405020304" pitchFamily="18" charset="0"/>
              </a:rPr>
              <a:t>«Выявление свойств металла – прочность, упругость, </a:t>
            </a:r>
            <a:endParaRPr lang="ru-RU" sz="2400" dirty="0" smtClean="0">
              <a:latin typeface="Times New Roman" panose="02020603050405020304" pitchFamily="18" charset="0"/>
              <a:cs typeface="Times New Roman" panose="02020603050405020304" pitchFamily="18" charset="0"/>
            </a:endParaRPr>
          </a:p>
          <a:p>
            <a:pPr>
              <a:lnSpc>
                <a:spcPct val="150000"/>
              </a:lnSpc>
            </a:pPr>
            <a:r>
              <a:rPr lang="ru-RU" sz="2400" dirty="0" smtClean="0">
                <a:latin typeface="Times New Roman" panose="02020603050405020304" pitchFamily="18" charset="0"/>
                <a:cs typeface="Times New Roman" panose="02020603050405020304" pitchFamily="18" charset="0"/>
              </a:rPr>
              <a:t>твердость</a:t>
            </a:r>
            <a:r>
              <a:rPr lang="ru-RU" sz="2400" dirty="0">
                <a:latin typeface="Times New Roman" panose="02020603050405020304" pitchFamily="18" charset="0"/>
                <a:cs typeface="Times New Roman" panose="02020603050405020304" pitchFamily="18" charset="0"/>
              </a:rPr>
              <a:t>, долговечность</a:t>
            </a:r>
            <a:r>
              <a:rPr lang="ru-RU" sz="2400" dirty="0" smtClean="0">
                <a:latin typeface="Times New Roman" panose="02020603050405020304" pitchFamily="18" charset="0"/>
                <a:cs typeface="Times New Roman" panose="02020603050405020304" pitchFamily="18" charset="0"/>
              </a:rPr>
              <a:t>.</a:t>
            </a:r>
          </a:p>
          <a:p>
            <a:pPr>
              <a:lnSpc>
                <a:spcPct val="150000"/>
              </a:lnSpc>
            </a:pPr>
            <a:r>
              <a:rPr lang="ru-RU" sz="2400" dirty="0" smtClean="0">
                <a:latin typeface="Times New Roman" panose="02020603050405020304" pitchFamily="18" charset="0"/>
                <a:cs typeface="Times New Roman" panose="02020603050405020304" pitchFamily="18" charset="0"/>
              </a:rPr>
              <a:t>5. «Чудесные </a:t>
            </a:r>
            <a:r>
              <a:rPr lang="ru-RU" sz="2400" dirty="0">
                <a:latin typeface="Times New Roman" panose="02020603050405020304" pitchFamily="18" charset="0"/>
                <a:cs typeface="Times New Roman" panose="02020603050405020304" pitchFamily="18" charset="0"/>
              </a:rPr>
              <a:t>спички»</a:t>
            </a:r>
          </a:p>
          <a:p>
            <a:pPr>
              <a:lnSpc>
                <a:spcPct val="150000"/>
              </a:lnSpc>
            </a:pPr>
            <a:endParaRPr lang="ru-RU" sz="2400" dirty="0">
              <a:latin typeface="Times New Roman" panose="02020603050405020304" pitchFamily="18" charset="0"/>
              <a:cs typeface="Times New Roman" panose="02020603050405020304" pitchFamily="18" charset="0"/>
            </a:endParaRPr>
          </a:p>
          <a:p>
            <a:pPr marL="342900" indent="-342900">
              <a:lnSpc>
                <a:spcPct val="150000"/>
              </a:lnSpc>
              <a:buAutoNum type="arabicPeriod"/>
            </a:pP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a:pPr>
            <a:endParaRPr lang="ru-RU" dirty="0" smtClean="0"/>
          </a:p>
          <a:p>
            <a:pPr marL="342900" indent="-342900">
              <a:buAutoNum type="arabicPeriod"/>
            </a:pPr>
            <a:endParaRPr lang="ru-RU" dirty="0" smtClean="0"/>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53405" y="5999135"/>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996903" y="2862021"/>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996903" y="2351713"/>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996903" y="1719056"/>
            <a:ext cx="445047" cy="371888"/>
          </a:xfrm>
          <a:prstGeom prst="rect">
            <a:avLst/>
          </a:prstGeom>
        </p:spPr>
      </p:pic>
      <p:pic>
        <p:nvPicPr>
          <p:cNvPr id="8" name="Рисунок 7">
            <a:hlinkClick r:id="rId9" action="ppaction://hlinksldjump"/>
          </p:cNvPr>
          <p:cNvPicPr>
            <a:picLocks noChangeAspect="1"/>
          </p:cNvPicPr>
          <p:nvPr/>
        </p:nvPicPr>
        <p:blipFill>
          <a:blip r:embed="rId10" cstate="print"/>
          <a:stretch>
            <a:fillRect/>
          </a:stretch>
        </p:blipFill>
        <p:spPr>
          <a:xfrm>
            <a:off x="1001196" y="3390560"/>
            <a:ext cx="445047" cy="371888"/>
          </a:xfrm>
          <a:prstGeom prst="rect">
            <a:avLst/>
          </a:prstGeom>
        </p:spPr>
      </p:pic>
      <p:pic>
        <p:nvPicPr>
          <p:cNvPr id="9" name="Рисунок 8">
            <a:hlinkClick r:id="rId11" action="ppaction://hlinksldjump"/>
          </p:cNvPr>
          <p:cNvPicPr>
            <a:picLocks noChangeAspect="1"/>
          </p:cNvPicPr>
          <p:nvPr/>
        </p:nvPicPr>
        <p:blipFill>
          <a:blip r:embed="rId12" cstate="print"/>
          <a:stretch>
            <a:fillRect/>
          </a:stretch>
        </p:blipFill>
        <p:spPr>
          <a:xfrm>
            <a:off x="996903" y="4465781"/>
            <a:ext cx="445047" cy="371888"/>
          </a:xfrm>
          <a:prstGeom prst="rect">
            <a:avLst/>
          </a:prstGeom>
        </p:spPr>
      </p:pic>
    </p:spTree>
    <p:extLst>
      <p:ext uri="{BB962C8B-B14F-4D97-AF65-F5344CB8AC3E}">
        <p14:creationId xmlns:p14="http://schemas.microsoft.com/office/powerpoint/2010/main" xmlns="" val="34625755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83336" y="197346"/>
            <a:ext cx="9388698" cy="6678751"/>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Мир дерева</a:t>
            </a:r>
            <a:endParaRPr lang="ru-RU" sz="28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1. «Легкий – Тяжелый»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опустите деревянные и металлические бруски в воду.</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Дети опускают материалы в таз с водой.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Что произошло? Как вы думаете, почему металлический брусок сразу утонул? (размышления детей)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Что произошло с деревянным бруском?  Почему он не утонул, плавает?</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Воспитатель вопросами подводит детей к мысли о том, что дерево  - легкое, поэтому оно не утонуло; металл - тяжелый, он утонул.</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давайте эти свойства материалов отметим в таблице.</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Как вы думаете, как нашим друзьям-материалам перебраться через речку? (размышления и ответы детей)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Воспитатель подводит детей к мысли, что с помощью дерева металл можно переправить на другой берег (на деревянный брусок положить металлический -металл не утонет).</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Вот и перебрались друзья на другой берег. Деревянный брусок загордился, ведь он выручил своего друга. Идут друзья дальше, а на пути у них следующее препятствие.</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Какое препятствие встретилось у друзей на пути? (огонь)</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Как вы думаете, смогут ли друзья-материалы продолжить свое путешествие? Что произойдет с металлом, если он попадет в огонь? С деревом? (размышления и ответы детей)</a:t>
            </a:r>
            <a:endParaRPr lang="ru-RU" sz="2000" b="0" i="0" dirty="0" smtClean="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37773"/>
            <a:ext cx="445047" cy="371888"/>
          </a:xfrm>
          <a:prstGeom prst="rect">
            <a:avLst/>
          </a:prstGeom>
        </p:spPr>
      </p:pic>
    </p:spTree>
    <p:extLst>
      <p:ext uri="{BB962C8B-B14F-4D97-AF65-F5344CB8AC3E}">
        <p14:creationId xmlns:p14="http://schemas.microsoft.com/office/powerpoint/2010/main" xmlns="" val="1961758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688553" y="643943"/>
            <a:ext cx="8494084" cy="5016758"/>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«ПОСЛУШНЫЙ ВЕТЕРОК»</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продолжать знакомить с разной силой потока воздуха, развивать дыхание, смекалку.</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ванночка с водой, кораблик из пенопласта, салфетка из ткани.</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Ветер, ветер! Ты могуч,</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Ты гоняешь стаи туч,</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Ты волнуешь сине море,</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Всюду веешь на просторе.</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Дети дуют на кораблик тихонько. Что происходит? (кораблик плывёт медленно).</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Делают то же самое с силой. (кораблик плывёт быстрее и может даже перевернуться).</a:t>
            </a:r>
            <a:endParaRPr lang="ru-RU" sz="2000" b="0" i="0" dirty="0" smtClean="0">
              <a:solidFill>
                <a:srgbClr val="000000"/>
              </a:solidFill>
              <a:effectLst/>
              <a:latin typeface="Calibri" panose="020F0502020204030204" pitchFamily="34" charset="0"/>
            </a:endParaRPr>
          </a:p>
          <a:p>
            <a:pPr marL="675640"/>
            <a:r>
              <a:rPr lang="ru-RU" sz="2000" b="1" i="0" u="none" strike="noStrike"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при слабом ветре кораблик движется медленно; при сильном потоке воздуха увеличивает скорость.</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16619" y="5934741"/>
            <a:ext cx="445047" cy="371888"/>
          </a:xfrm>
          <a:prstGeom prst="rect">
            <a:avLst/>
          </a:prstGeom>
        </p:spPr>
      </p:pic>
    </p:spTree>
    <p:extLst>
      <p:ext uri="{BB962C8B-B14F-4D97-AF65-F5344CB8AC3E}">
        <p14:creationId xmlns:p14="http://schemas.microsoft.com/office/powerpoint/2010/main" xmlns="" val="1595704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759855" y="734096"/>
            <a:ext cx="8023538" cy="4832092"/>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«3вучит — не звучит»</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у вас на столах лежат ложки. Из чего они сделаны? (дерева, пластмассы, металла)</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Давайте возьмем деревянные ложки и постучим ими друг о друга. Какой звук вы слышите: глухой или звонкий?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Затем процедура повторяется с металлическими и пластмассовыми ложками.</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Воспитатель подводит детей к выводу</a:t>
            </a:r>
            <a:r>
              <a:rPr lang="ru-RU" sz="2000" b="0" i="0" dirty="0" smtClean="0">
                <a:solidFill>
                  <a:srgbClr val="000000"/>
                </a:solidFill>
                <a:effectLst/>
                <a:latin typeface="Times New Roman" panose="02020603050405020304" pitchFamily="18" charset="0"/>
              </a:rPr>
              <a:t>: металл издает самый звонкий звук, а дерево и пластмасса — глухой.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Данные свойства отмечаются в таблице.</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Пошли друзья дальше. Шли они долго, устали. Увидели друзья дом и решили в нем отдохнуть.</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из какого материала построен дом? (ответы детей)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Можно ли построить дом из металла, пластмассы? (ответы детей)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Почему? (размышления детей)</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90862" y="6024893"/>
            <a:ext cx="445047" cy="371888"/>
          </a:xfrm>
          <a:prstGeom prst="rect">
            <a:avLst/>
          </a:prstGeom>
        </p:spPr>
      </p:pic>
    </p:spTree>
    <p:extLst>
      <p:ext uri="{BB962C8B-B14F-4D97-AF65-F5344CB8AC3E}">
        <p14:creationId xmlns:p14="http://schemas.microsoft.com/office/powerpoint/2010/main" xmlns="" val="26478041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86366" y="1275009"/>
            <a:ext cx="7405352" cy="4216539"/>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«Теплый - холодный»</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я предлагаю вам провести опыт. Давайте проверим, какой материал самый теплый.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Возьмите в руки деревянную пластину. Аккуратно приложите ее к щечке. Что вы чувствуете? (ответы детей)</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Процедура повторяется с металлической и пластмассовой пластинами. Воспитатель подводит детей к выводу о том, что дерево самый теплый материал.</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Значит, дома лучше строить из .... (дерева)</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Давайте отметим это в нашей таблице.</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наша таблица заполнена, посмотрите на нее. Давайте еще раз вспомним, какими свойствами обладают дерево, металл и железо.</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25758" y="5988830"/>
            <a:ext cx="445047" cy="371888"/>
          </a:xfrm>
          <a:prstGeom prst="rect">
            <a:avLst/>
          </a:prstGeom>
        </p:spPr>
      </p:pic>
    </p:spTree>
    <p:extLst>
      <p:ext uri="{BB962C8B-B14F-4D97-AF65-F5344CB8AC3E}">
        <p14:creationId xmlns:p14="http://schemas.microsoft.com/office/powerpoint/2010/main" xmlns="" val="10720067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746974" y="450761"/>
            <a:ext cx="8268237" cy="5755422"/>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«Выявление свойств металла – прочность, упругость, твердость, долговечность.</a:t>
            </a:r>
          </a:p>
          <a:p>
            <a:r>
              <a:rPr lang="ru-RU" sz="2000" dirty="0">
                <a:latin typeface="Times New Roman" panose="02020603050405020304" pitchFamily="18" charset="0"/>
                <a:cs typeface="Times New Roman" panose="02020603050405020304" pitchFamily="18" charset="0"/>
              </a:rPr>
              <a:t>Исследование взаимодействия железа и магнита»</a:t>
            </a:r>
          </a:p>
          <a:p>
            <a:r>
              <a:rPr lang="ru-RU" sz="2000" dirty="0">
                <a:latin typeface="Times New Roman" panose="02020603050405020304" pitchFamily="18" charset="0"/>
                <a:cs typeface="Times New Roman" panose="02020603050405020304" pitchFamily="18" charset="0"/>
              </a:rPr>
              <a:t>Цель: познакомить детей с металлом, его свойствами, значением в жизни человека.</a:t>
            </a:r>
          </a:p>
          <a:p>
            <a:r>
              <a:rPr lang="ru-RU" sz="2000" dirty="0">
                <a:latin typeface="Times New Roman" panose="02020603050405020304" pitchFamily="18" charset="0"/>
                <a:cs typeface="Times New Roman" panose="02020603050405020304" pitchFamily="18" charset="0"/>
              </a:rPr>
              <a:t>Материалы и оборудование: канцелярские скрепки, металлические бруски, алюминий, медные </a:t>
            </a:r>
            <a:r>
              <a:rPr lang="ru-RU" sz="2000" dirty="0" smtClean="0">
                <a:latin typeface="Times New Roman" panose="02020603050405020304" pitchFamily="18" charset="0"/>
                <a:cs typeface="Times New Roman" panose="02020603050405020304" pitchFamily="18" charset="0"/>
              </a:rPr>
              <a:t>монеты, медная </a:t>
            </a:r>
            <a:r>
              <a:rPr lang="ru-RU" sz="2000" dirty="0">
                <a:latin typeface="Times New Roman" panose="02020603050405020304" pitchFamily="18" charset="0"/>
                <a:cs typeface="Times New Roman" panose="02020603050405020304" pitchFamily="18" charset="0"/>
              </a:rPr>
              <a:t>проволока, магнит, ёмкость с водой.</a:t>
            </a:r>
          </a:p>
          <a:p>
            <a:r>
              <a:rPr lang="ru-RU" sz="2000" dirty="0">
                <a:latin typeface="Times New Roman" panose="02020603050405020304" pitchFamily="18" charset="0"/>
                <a:cs typeface="Times New Roman" panose="02020603050405020304" pitchFamily="18" charset="0"/>
              </a:rPr>
              <a:t>Исследование свойств металла:</a:t>
            </a:r>
          </a:p>
          <a:p>
            <a:r>
              <a:rPr lang="ru-RU" sz="2000" dirty="0">
                <a:latin typeface="Times New Roman" panose="02020603050405020304" pitchFamily="18" charset="0"/>
                <a:cs typeface="Times New Roman" panose="02020603050405020304" pitchFamily="18" charset="0"/>
              </a:rPr>
              <a:t>1. Предложить детям исследовать и сравнить деревянные и металлические бруски.</a:t>
            </a:r>
          </a:p>
          <a:p>
            <a:r>
              <a:rPr lang="ru-RU" sz="2000" dirty="0">
                <a:latin typeface="Times New Roman" panose="02020603050405020304" pitchFamily="18" charset="0"/>
                <a:cs typeface="Times New Roman" panose="02020603050405020304" pitchFamily="18" charset="0"/>
              </a:rPr>
              <a:t>2. Поместить бруски в сосуд с водой.</a:t>
            </a:r>
          </a:p>
          <a:p>
            <a:r>
              <a:rPr lang="ru-RU" sz="2000" dirty="0">
                <a:latin typeface="Times New Roman" panose="02020603050405020304" pitchFamily="18" charset="0"/>
                <a:cs typeface="Times New Roman" panose="02020603050405020304" pitchFamily="18" charset="0"/>
              </a:rPr>
              <a:t>3. Предоставить детям магнит и разные виды металлов: алюминий, медные монеты, медную </a:t>
            </a:r>
            <a:r>
              <a:rPr lang="ru-RU" sz="2000" dirty="0" smtClean="0">
                <a:latin typeface="Times New Roman" panose="02020603050405020304" pitchFamily="18" charset="0"/>
                <a:cs typeface="Times New Roman" panose="02020603050405020304" pitchFamily="18" charset="0"/>
              </a:rPr>
              <a:t>проволоку, канцелярские </a:t>
            </a:r>
            <a:r>
              <a:rPr lang="ru-RU" sz="2000" dirty="0">
                <a:latin typeface="Times New Roman" panose="02020603050405020304" pitchFamily="18" charset="0"/>
                <a:cs typeface="Times New Roman" panose="02020603050405020304" pitchFamily="18" charset="0"/>
              </a:rPr>
              <a:t>скрепки и т.п. Дети проверяют на опыте свойства металлов намагничиваться.</a:t>
            </a:r>
          </a:p>
          <a:p>
            <a:r>
              <a:rPr lang="ru-RU" sz="2000" b="1" dirty="0">
                <a:latin typeface="Times New Roman" panose="02020603050405020304" pitchFamily="18" charset="0"/>
                <a:cs typeface="Times New Roman" panose="02020603050405020304" pitchFamily="18" charset="0"/>
              </a:rPr>
              <a:t>Вывод:</a:t>
            </a:r>
            <a:r>
              <a:rPr lang="ru-RU" sz="2000" dirty="0">
                <a:latin typeface="Times New Roman" panose="02020603050405020304" pitchFamily="18" charset="0"/>
                <a:cs typeface="Times New Roman" panose="02020603050405020304" pitchFamily="18" charset="0"/>
              </a:rPr>
              <a:t> металлические изделия твёрдые, тонут в воде, способны намагничиваться; из металла </a:t>
            </a:r>
            <a:r>
              <a:rPr lang="ru-RU" sz="2000" dirty="0" smtClean="0">
                <a:latin typeface="Times New Roman" panose="02020603050405020304" pitchFamily="18" charset="0"/>
                <a:cs typeface="Times New Roman" panose="02020603050405020304" pitchFamily="18" charset="0"/>
              </a:rPr>
              <a:t>изготавливают автомобили</a:t>
            </a:r>
            <a:r>
              <a:rPr lang="ru-RU" sz="2000" dirty="0">
                <a:latin typeface="Times New Roman" panose="02020603050405020304" pitchFamily="18" charset="0"/>
                <a:cs typeface="Times New Roman" panose="02020603050405020304" pitchFamily="18" charset="0"/>
              </a:rPr>
              <a:t>, самолёты, монеты и пр.</a:t>
            </a:r>
          </a:p>
        </p:txBody>
      </p:sp>
      <p:pic>
        <p:nvPicPr>
          <p:cNvPr id="4" name="Рисунок 3">
            <a:hlinkClick r:id="rId3" action="ppaction://hlinksldjump"/>
          </p:cNvPr>
          <p:cNvPicPr>
            <a:picLocks noChangeAspect="1"/>
          </p:cNvPicPr>
          <p:nvPr/>
        </p:nvPicPr>
        <p:blipFill>
          <a:blip r:embed="rId4" cstate="print"/>
          <a:stretch>
            <a:fillRect/>
          </a:stretch>
        </p:blipFill>
        <p:spPr>
          <a:xfrm>
            <a:off x="29921" y="6020239"/>
            <a:ext cx="445047" cy="371888"/>
          </a:xfrm>
          <a:prstGeom prst="rect">
            <a:avLst/>
          </a:prstGeom>
        </p:spPr>
      </p:pic>
    </p:spTree>
    <p:extLst>
      <p:ext uri="{BB962C8B-B14F-4D97-AF65-F5344CB8AC3E}">
        <p14:creationId xmlns:p14="http://schemas.microsoft.com/office/powerpoint/2010/main" xmlns="" val="14452465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21972" y="862885"/>
            <a:ext cx="9028089" cy="3477875"/>
          </a:xfrm>
          <a:prstGeom prst="rect">
            <a:avLst/>
          </a:prstGeom>
          <a:noFill/>
        </p:spPr>
        <p:txBody>
          <a:bodyPr wrap="square" rtlCol="0">
            <a:spAutoFit/>
          </a:bodyPr>
          <a:lstStyle/>
          <a:p>
            <a:pPr algn="ctr">
              <a:spcAft>
                <a:spcPts val="0"/>
              </a:spcAft>
            </a:pPr>
            <a:r>
              <a:rPr lang="ru-RU" sz="2800" b="1" dirty="0" smtClean="0">
                <a:solidFill>
                  <a:srgbClr val="FF0000"/>
                </a:solidFill>
                <a:latin typeface="Times New Roman" panose="02020603050405020304" pitchFamily="18" charset="0"/>
                <a:ea typeface="Times New Roman" panose="02020603050405020304" pitchFamily="18" charset="0"/>
              </a:rPr>
              <a:t>«Чудесные спички»</a:t>
            </a:r>
            <a:endParaRPr lang="ru-RU" sz="2800" dirty="0" smtClean="0">
              <a:solidFill>
                <a:srgbClr val="FF0000"/>
              </a:solidFill>
              <a:latin typeface="Times New Roman" panose="02020603050405020304" pitchFamily="18" charset="0"/>
              <a:ea typeface="Times New Roman" panose="02020603050405020304" pitchFamily="18" charset="0"/>
            </a:endParaRPr>
          </a:p>
          <a:p>
            <a:pPr>
              <a:spcAft>
                <a:spcPts val="0"/>
              </a:spcAft>
            </a:pPr>
            <a:r>
              <a:rPr lang="ru-RU" sz="2400" b="1" dirty="0" smtClean="0">
                <a:solidFill>
                  <a:srgbClr val="000000"/>
                </a:solidFill>
                <a:latin typeface="Times New Roman" panose="02020603050405020304" pitchFamily="18" charset="0"/>
                <a:ea typeface="Times New Roman" panose="02020603050405020304" pitchFamily="18" charset="0"/>
              </a:rPr>
              <a:t>Цель</a:t>
            </a:r>
            <a:r>
              <a:rPr lang="ru-RU" sz="2400" b="1" dirty="0">
                <a:solidFill>
                  <a:srgbClr val="000000"/>
                </a:solidFill>
                <a:latin typeface="Times New Roman" panose="02020603050405020304" pitchFamily="18" charset="0"/>
                <a:ea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rPr>
              <a:t> Показать, что дерево впитывает воду; познакомить с понятием капиллярности</a:t>
            </a:r>
            <a:r>
              <a:rPr lang="ru-RU" sz="2400" b="1" dirty="0">
                <a:solidFill>
                  <a:srgbClr val="000000"/>
                </a:solidFill>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a:spcAft>
                <a:spcPts val="0"/>
              </a:spcAft>
            </a:pPr>
            <a:r>
              <a:rPr lang="ru-RU" sz="2400" b="1" dirty="0">
                <a:solidFill>
                  <a:srgbClr val="000000"/>
                </a:solidFill>
                <a:latin typeface="Times New Roman" panose="02020603050405020304" pitchFamily="18" charset="0"/>
                <a:ea typeface="Times New Roman" panose="02020603050405020304" pitchFamily="18" charset="0"/>
              </a:rPr>
              <a:t>Оборудование: </a:t>
            </a:r>
            <a:r>
              <a:rPr lang="ru-RU" sz="2400" dirty="0">
                <a:solidFill>
                  <a:srgbClr val="000000"/>
                </a:solidFill>
                <a:latin typeface="Times New Roman" panose="02020603050405020304" pitchFamily="18" charset="0"/>
                <a:ea typeface="Times New Roman" panose="02020603050405020304" pitchFamily="18" charset="0"/>
              </a:rPr>
              <a:t>тарелочка с водой, спички,</a:t>
            </a:r>
            <a:endParaRPr lang="ru-RU" sz="2400" dirty="0">
              <a:latin typeface="Times New Roman" panose="02020603050405020304" pitchFamily="18" charset="0"/>
              <a:ea typeface="Times New Roman" panose="02020603050405020304" pitchFamily="18" charset="0"/>
            </a:endParaRPr>
          </a:p>
          <a:p>
            <a:pPr>
              <a:spcAft>
                <a:spcPts val="0"/>
              </a:spcAft>
            </a:pPr>
            <a:r>
              <a:rPr lang="ru-RU" sz="2400" b="1" dirty="0">
                <a:solidFill>
                  <a:srgbClr val="111111"/>
                </a:solidFill>
                <a:latin typeface="Times New Roman" panose="02020603050405020304" pitchFamily="18" charset="0"/>
                <a:ea typeface="Times New Roman" panose="02020603050405020304" pitchFamily="18" charset="0"/>
              </a:rPr>
              <a:t>Описание: </a:t>
            </a:r>
            <a:r>
              <a:rPr lang="ru-RU" sz="2400" dirty="0">
                <a:solidFill>
                  <a:srgbClr val="111111"/>
                </a:solidFill>
                <a:latin typeface="Times New Roman" panose="02020603050405020304" pitchFamily="18" charset="0"/>
                <a:ea typeface="Times New Roman" panose="02020603050405020304" pitchFamily="18" charset="0"/>
              </a:rPr>
              <a:t>Взять спички и надломить их посередине и положить их на блюдце, на сгибы капнуть несколько капель воды. Постепенно спички расправляются и образуют звездочку </a:t>
            </a:r>
            <a:endParaRPr lang="ru-RU" sz="2400" dirty="0">
              <a:latin typeface="Times New Roman" panose="02020603050405020304" pitchFamily="18" charset="0"/>
              <a:ea typeface="Times New Roman" panose="02020603050405020304" pitchFamily="18" charset="0"/>
            </a:endParaRPr>
          </a:p>
          <a:p>
            <a:pPr>
              <a:spcAft>
                <a:spcPts val="0"/>
              </a:spcAft>
            </a:pPr>
            <a:r>
              <a:rPr lang="ru-RU" sz="2400" b="1" dirty="0">
                <a:solidFill>
                  <a:srgbClr val="111111"/>
                </a:solidFill>
                <a:latin typeface="Times New Roman" panose="02020603050405020304" pitchFamily="18" charset="0"/>
                <a:ea typeface="Times New Roman" panose="02020603050405020304" pitchFamily="18" charset="0"/>
              </a:rPr>
              <a:t>Вывод:</a:t>
            </a:r>
            <a:r>
              <a:rPr lang="ru-RU" sz="2400" dirty="0">
                <a:solidFill>
                  <a:srgbClr val="111111"/>
                </a:solidFill>
                <a:latin typeface="Times New Roman" panose="02020603050405020304" pitchFamily="18" charset="0"/>
                <a:ea typeface="Times New Roman" panose="02020603050405020304" pitchFamily="18" charset="0"/>
              </a:rPr>
              <a:t> Это явление называется-капиллярность. Волокна дерева постепенно впитывают влагу и дерево набухает.</a:t>
            </a:r>
            <a:endParaRPr lang="ru-RU" sz="2400" dirty="0">
              <a:effectLst/>
              <a:latin typeface="Times New Roman" panose="02020603050405020304" pitchFamily="18" charset="0"/>
              <a:ea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99448" y="6063529"/>
            <a:ext cx="445047" cy="371888"/>
          </a:xfrm>
          <a:prstGeom prst="rect">
            <a:avLst/>
          </a:prstGeom>
        </p:spPr>
      </p:pic>
    </p:spTree>
    <p:extLst>
      <p:ext uri="{BB962C8B-B14F-4D97-AF65-F5344CB8AC3E}">
        <p14:creationId xmlns:p14="http://schemas.microsoft.com/office/powerpoint/2010/main" xmlns="" val="24657881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2292439" y="1223493"/>
            <a:ext cx="5327612" cy="2954655"/>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ЧЕЛОВЕК</a:t>
            </a:r>
          </a:p>
          <a:p>
            <a:pPr marL="342900" indent="-342900">
              <a:lnSpc>
                <a:spcPct val="150000"/>
              </a:lnSpc>
              <a:buAutoNum type="arabicPeriod"/>
            </a:pPr>
            <a:r>
              <a:rPr lang="ru-RU" sz="2400" dirty="0">
                <a:latin typeface="Times New Roman" panose="02020603050405020304" pitchFamily="18" charset="0"/>
                <a:cs typeface="Times New Roman" panose="02020603050405020304" pitchFamily="18" charset="0"/>
              </a:rPr>
              <a:t>«Сердце бывает слабым и сильным»</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«Как работает желудок«</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«Много ли в легких воздуха»</a:t>
            </a:r>
          </a:p>
          <a:p>
            <a:pPr marL="342900" indent="-342900">
              <a:buAutoNum type="arabicPeriod"/>
            </a:pPr>
            <a:endParaRPr lang="ru-RU" dirty="0"/>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42378" y="5973377"/>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1878515" y="3105398"/>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1901053" y="2506813"/>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1862954" y="2021577"/>
            <a:ext cx="445047" cy="371888"/>
          </a:xfrm>
          <a:prstGeom prst="rect">
            <a:avLst/>
          </a:prstGeom>
        </p:spPr>
      </p:pic>
    </p:spTree>
    <p:extLst>
      <p:ext uri="{BB962C8B-B14F-4D97-AF65-F5344CB8AC3E}">
        <p14:creationId xmlns:p14="http://schemas.microsoft.com/office/powerpoint/2010/main" xmlns="" val="2719714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02277" y="428178"/>
            <a:ext cx="8468885" cy="6001643"/>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«Сердце бывает слабым и сильным»</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Цель: смоделировать работу здорового, «сильного», тренированного и «слабого» нетренированного сердца.</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Оборудование: два шприца (объем 20 и 10 мл., прозрачные трубочки (например от системы для переливания крови) длиной 1,5-2 м. ; слабый раствор марганцовки («кровь»).</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Ход: Набираем раствор марганцовки в равном количестве в оба шприца и впрыскиваем одновременно в разные трубочки. Сравниваем, на какое расстояние продвинулась жидкость в каждом из них.</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Шприц большего объема, как и тренированное здоровое сердце, продвинул жидкость на более дальнее расстояние, чем второй шприц («слабое», нетренированное сердце).</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Обращаем внимание детей на то, что для тренировки сердца нужно выполнять физические упражнения, больше гулять.</a:t>
            </a:r>
          </a:p>
        </p:txBody>
      </p:sp>
      <p:pic>
        <p:nvPicPr>
          <p:cNvPr id="4" name="Рисунок 3">
            <a:hlinkClick r:id="rId3" action="ppaction://hlinksldjump"/>
          </p:cNvPr>
          <p:cNvPicPr>
            <a:picLocks noChangeAspect="1"/>
          </p:cNvPicPr>
          <p:nvPr/>
        </p:nvPicPr>
        <p:blipFill>
          <a:blip r:embed="rId4" cstate="print"/>
          <a:stretch>
            <a:fillRect/>
          </a:stretch>
        </p:blipFill>
        <p:spPr>
          <a:xfrm>
            <a:off x="57230" y="6057933"/>
            <a:ext cx="445047" cy="371888"/>
          </a:xfrm>
          <a:prstGeom prst="rect">
            <a:avLst/>
          </a:prstGeom>
        </p:spPr>
      </p:pic>
    </p:spTree>
    <p:extLst>
      <p:ext uri="{BB962C8B-B14F-4D97-AF65-F5344CB8AC3E}">
        <p14:creationId xmlns:p14="http://schemas.microsoft.com/office/powerpoint/2010/main" xmlns="" val="21971631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34851" y="540912"/>
            <a:ext cx="9043955" cy="4462760"/>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«Как работает желудок"</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Цель: показать способность желудка растворять и впитывать различные вещества.</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Оборудование: банка с водой, соль, сахар, хлеб, бумажные салфетки</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Ход: Предлагаем детям представить, что банка – это наш желудок, вода – желудочный сок. Опустим в емкость последовательно ложку соли, затем сахара (они растворились, кусочек хлеба (он размяк).</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А что означает слово «впитывать»? Положим на блюдце бумажную салфетку и нальем сверху немного воды. Что произошло? Жидкость впиталась. Вот так и стенки желудка растворяют и впитывают пищу.</a:t>
            </a:r>
          </a:p>
        </p:txBody>
      </p:sp>
      <p:pic>
        <p:nvPicPr>
          <p:cNvPr id="4" name="Рисунок 3">
            <a:hlinkClick r:id="rId3" action="ppaction://hlinksldjump"/>
          </p:cNvPr>
          <p:cNvPicPr>
            <a:picLocks noChangeAspect="1"/>
          </p:cNvPicPr>
          <p:nvPr/>
        </p:nvPicPr>
        <p:blipFill>
          <a:blip r:embed="rId4" cstate="print"/>
          <a:stretch>
            <a:fillRect/>
          </a:stretch>
        </p:blipFill>
        <p:spPr>
          <a:xfrm>
            <a:off x="112327" y="5973377"/>
            <a:ext cx="445047" cy="371888"/>
          </a:xfrm>
          <a:prstGeom prst="rect">
            <a:avLst/>
          </a:prstGeom>
        </p:spPr>
      </p:pic>
    </p:spTree>
    <p:extLst>
      <p:ext uri="{BB962C8B-B14F-4D97-AF65-F5344CB8AC3E}">
        <p14:creationId xmlns:p14="http://schemas.microsoft.com/office/powerpoint/2010/main" xmlns="" val="33227988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888643" y="1210614"/>
            <a:ext cx="7482626" cy="4216539"/>
          </a:xfrm>
          <a:prstGeom prst="rect">
            <a:avLst/>
          </a:prstGeom>
          <a:noFill/>
        </p:spPr>
        <p:txBody>
          <a:bodyPr wrap="square" rtlCol="0">
            <a:spAutoFit/>
          </a:bodyPr>
          <a:lstStyle/>
          <a:p>
            <a:pPr algn="ctr"/>
            <a:r>
              <a:rPr lang="ru-RU" sz="2800" b="1" dirty="0">
                <a:solidFill>
                  <a:srgbClr val="FF0000"/>
                </a:solidFill>
                <a:latin typeface="Times New Roman" panose="02020603050405020304" pitchFamily="18" charset="0"/>
                <a:cs typeface="Times New Roman" panose="02020603050405020304" pitchFamily="18" charset="0"/>
              </a:rPr>
              <a:t>«Много ли в легких воздуха»</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Цель: показать необходимость выполнения упражнений, увеличивающих объем легких.</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Оборудование: теннисные шарики или любые другие легкие пластмассовые формочки на блюдцах.</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Ход: Детям по очереди предлагается подуть на шарики так, чтобы они укатились на блюдца на расстоянии 1,5-2 м.</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У более тренированных детей результат будет более впечатляющим.</a:t>
            </a:r>
          </a:p>
        </p:txBody>
      </p:sp>
      <p:pic>
        <p:nvPicPr>
          <p:cNvPr id="4" name="Рисунок 3">
            <a:hlinkClick r:id="rId3" action="ppaction://hlinksldjump"/>
          </p:cNvPr>
          <p:cNvPicPr>
            <a:picLocks noChangeAspect="1"/>
          </p:cNvPicPr>
          <p:nvPr/>
        </p:nvPicPr>
        <p:blipFill>
          <a:blip r:embed="rId4" cstate="print"/>
          <a:stretch>
            <a:fillRect/>
          </a:stretch>
        </p:blipFill>
        <p:spPr>
          <a:xfrm>
            <a:off x="155257" y="6076408"/>
            <a:ext cx="445047" cy="371888"/>
          </a:xfrm>
          <a:prstGeom prst="rect">
            <a:avLst/>
          </a:prstGeom>
        </p:spPr>
      </p:pic>
    </p:spTree>
    <p:extLst>
      <p:ext uri="{BB962C8B-B14F-4D97-AF65-F5344CB8AC3E}">
        <p14:creationId xmlns:p14="http://schemas.microsoft.com/office/powerpoint/2010/main" xmlns="" val="25859149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2263371" y="1300766"/>
            <a:ext cx="3954288" cy="4339650"/>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РАСТЕНИЯ, СЕМЕНА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«Фокусник бальзамин»</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«Хитрые семена»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«Вода нужна всем»</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Нужен ли корням воздух?</a:t>
            </a:r>
          </a:p>
          <a:p>
            <a:pPr marL="342900" indent="-342900">
              <a:lnSpc>
                <a:spcPct val="150000"/>
              </a:lnSpc>
              <a:buAutoNum type="arabicPeriod"/>
            </a:pP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a:pPr>
            <a:endParaRPr lang="ru-RU" dirty="0" smtClean="0"/>
          </a:p>
          <a:p>
            <a:pPr marL="342900" indent="-342900">
              <a:buAutoNum type="arabicPeriod"/>
            </a:pPr>
            <a:endParaRPr lang="ru-RU" dirty="0" smtClean="0"/>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16620" y="5973377"/>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1818323" y="3766006"/>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1818324" y="3226158"/>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1818324" y="2686310"/>
            <a:ext cx="445047" cy="371888"/>
          </a:xfrm>
          <a:prstGeom prst="rect">
            <a:avLst/>
          </a:prstGeom>
        </p:spPr>
      </p:pic>
      <p:pic>
        <p:nvPicPr>
          <p:cNvPr id="8" name="Рисунок 7">
            <a:hlinkClick r:id="rId9" action="ppaction://hlinksldjump"/>
          </p:cNvPr>
          <p:cNvPicPr>
            <a:picLocks noChangeAspect="1"/>
          </p:cNvPicPr>
          <p:nvPr/>
        </p:nvPicPr>
        <p:blipFill>
          <a:blip r:embed="rId6" cstate="print"/>
          <a:stretch>
            <a:fillRect/>
          </a:stretch>
        </p:blipFill>
        <p:spPr>
          <a:xfrm>
            <a:off x="1818324" y="2077518"/>
            <a:ext cx="445047" cy="371888"/>
          </a:xfrm>
          <a:prstGeom prst="rect">
            <a:avLst/>
          </a:prstGeom>
        </p:spPr>
      </p:pic>
    </p:spTree>
    <p:extLst>
      <p:ext uri="{BB962C8B-B14F-4D97-AF65-F5344CB8AC3E}">
        <p14:creationId xmlns:p14="http://schemas.microsoft.com/office/powerpoint/2010/main" xmlns="" val="22689814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78296" y="605307"/>
            <a:ext cx="8930098" cy="5324535"/>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«ФОКУСНИК БАЛЬЗАМИН»</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познакомить со структурой стебля бальзамина, развивать наблюдательность, смекалку.</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Материал:</a:t>
            </a:r>
            <a:r>
              <a:rPr lang="ru-RU" sz="2000" b="0" i="0" u="none" strike="noStrike" dirty="0" smtClean="0">
                <a:solidFill>
                  <a:srgbClr val="000000"/>
                </a:solidFill>
                <a:effectLst/>
                <a:latin typeface="Times New Roman" panose="02020603050405020304" pitchFamily="18" charset="0"/>
              </a:rPr>
              <a:t> две стеклянные банки с водой (в одной вода красного цвета), черенок бальзамина, лупа, лопатка, салфетка.</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Ваня, Ванечка, </a:t>
            </a:r>
            <a:r>
              <a:rPr lang="ru-RU" sz="2000" b="0" i="0" u="none" strike="noStrike" dirty="0" err="1" smtClean="0">
                <a:solidFill>
                  <a:srgbClr val="000000"/>
                </a:solidFill>
                <a:effectLst/>
                <a:latin typeface="Times New Roman" panose="02020603050405020304" pitchFamily="18" charset="0"/>
              </a:rPr>
              <a:t>Ванёк</a:t>
            </a:r>
            <a:r>
              <a:rPr lang="ru-RU" sz="2000" b="0" i="0" u="none" strike="noStrike" dirty="0" smtClean="0">
                <a:solidFill>
                  <a:srgbClr val="000000"/>
                </a:solidFill>
                <a:effectLst/>
                <a:latin typeface="Times New Roman" panose="02020603050405020304" pitchFamily="18" charset="0"/>
              </a:rPr>
              <a:t>! Ой, красивый ты цветок</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Ниже склонимся над ним Кто же это?....... Бальзамин.</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Из чего состоит черенок. Детям предлагают надрезать  черенок лопаткой (появляется обильный сок), рассмотреть место надреза и сок через лупу.</a:t>
            </a:r>
            <a:endParaRPr lang="ru-RU" sz="2000" b="0" i="0" dirty="0" smtClean="0">
              <a:solidFill>
                <a:srgbClr val="000000"/>
              </a:solidFill>
              <a:effectLst/>
              <a:latin typeface="Calibri" panose="020F0502020204030204" pitchFamily="34" charset="0"/>
            </a:endParaRPr>
          </a:p>
          <a:p>
            <a:pPr marL="675640"/>
            <a:r>
              <a:rPr lang="ru-RU" sz="2000" b="1" i="0" u="none" strike="noStrike"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стебель бальзамина содержит множество волокон, наполненных соком.</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Как пьёт растение? Дети опускают черенок в подкрашенную воду (предварительно отметив объем воды в банке до начала эксперимента) и оставляют на некоторое время. Потом возвращаются и наблюдают за ним.</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воды в банке стало меньше – это видно на отметке; стебель изменил окраску – цветная вода проникла внутрь него.</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46476" y="6022033"/>
            <a:ext cx="445047" cy="371888"/>
          </a:xfrm>
          <a:prstGeom prst="rect">
            <a:avLst/>
          </a:prstGeom>
        </p:spPr>
      </p:pic>
    </p:spTree>
    <p:extLst>
      <p:ext uri="{BB962C8B-B14F-4D97-AF65-F5344CB8AC3E}">
        <p14:creationId xmlns:p14="http://schemas.microsoft.com/office/powerpoint/2010/main" xmlns="" val="675461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18701" y="1074509"/>
            <a:ext cx="8449197" cy="4708981"/>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«МОЙ ВЕСЁЛЫЙ, ЗВОНКИЙ МЯЧ»</a:t>
            </a:r>
            <a:endParaRPr lang="ru-RU" sz="2000" b="0" i="0" dirty="0" smtClean="0">
              <a:solidFill>
                <a:srgbClr val="FF0000"/>
              </a:solidFill>
              <a:effectLst/>
              <a:latin typeface="Calibri" panose="020F0502020204030204" pitchFamily="34" charset="0"/>
            </a:endParaRPr>
          </a:p>
          <a:p>
            <a:r>
              <a:rPr lang="ru-RU" sz="2000" b="1" i="0" u="none" strike="noStrike"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дать понятие, что легкие предметы не только плавают, но и могут «выпрыгивать» из воды; развивать смекалку, внимание, наблюдательность.</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ванночка с водой, маленький резиновый мячик, салфетка.</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Поиграем с мячиком в прятки?</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Помять мячик в ладонях (упругий, мягкий), опустить в ванночку с водой. Что происходит с мячиком? Почему он не тонет? (мяч плавает; он лёгкий).</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Погружают мячик на дно ванночки, немного придерживают его рукой и резко отпускают. Что произошло с ним? (мячик выскакивает на поверхность воды)</a:t>
            </a:r>
            <a:endParaRPr lang="ru-RU" sz="2000" b="0" i="0" dirty="0" smtClean="0">
              <a:solidFill>
                <a:srgbClr val="000000"/>
              </a:solidFill>
              <a:effectLst/>
              <a:latin typeface="Calibri" panose="020F0502020204030204" pitchFamily="34" charset="0"/>
            </a:endParaRPr>
          </a:p>
          <a:p>
            <a:pPr marL="457200"/>
            <a:r>
              <a:rPr lang="ru-RU" sz="2000" b="1" i="0" u="none" strike="noStrike"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мяч заполнен воздухом, он лёгкий – лёгкие предметы не тонут, вода выталкивает лёгкие предметы на поверхность.</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73654" y="5948857"/>
            <a:ext cx="445047" cy="371888"/>
          </a:xfrm>
          <a:prstGeom prst="rect">
            <a:avLst/>
          </a:prstGeom>
        </p:spPr>
      </p:pic>
    </p:spTree>
    <p:extLst>
      <p:ext uri="{BB962C8B-B14F-4D97-AF65-F5344CB8AC3E}">
        <p14:creationId xmlns:p14="http://schemas.microsoft.com/office/powerpoint/2010/main" xmlns="" val="14129261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72278" y="721217"/>
            <a:ext cx="8945964" cy="5324535"/>
          </a:xfrm>
          <a:prstGeom prst="rect">
            <a:avLst/>
          </a:prstGeom>
          <a:noFill/>
        </p:spPr>
        <p:txBody>
          <a:bodyPr wrap="square" rtlCol="0">
            <a:spAutoFit/>
          </a:bodyPr>
          <a:lstStyle/>
          <a:p>
            <a:pPr marL="228600" algn="ctr"/>
            <a:r>
              <a:rPr lang="ru-RU" sz="2000" b="1" i="0" u="none" strike="noStrike" dirty="0" smtClean="0">
                <a:solidFill>
                  <a:srgbClr val="FF0000"/>
                </a:solidFill>
                <a:effectLst/>
                <a:latin typeface="Times New Roman" panose="02020603050405020304" pitchFamily="18" charset="0"/>
              </a:rPr>
              <a:t>«ХИТРЫЕ СЕМЕНА»</a:t>
            </a:r>
            <a:endParaRPr lang="ru-RU" sz="2000" b="0" i="0" dirty="0" smtClean="0">
              <a:solidFill>
                <a:srgbClr val="FF0000"/>
              </a:solidFill>
              <a:effectLst/>
              <a:latin typeface="Calibri" panose="020F0502020204030204" pitchFamily="34" charset="0"/>
            </a:endParaRPr>
          </a:p>
          <a:p>
            <a:pPr marL="228600" indent="220980"/>
            <a:r>
              <a:rPr lang="ru-RU" sz="2000" b="1" i="0" dirty="0" smtClean="0">
                <a:solidFill>
                  <a:srgbClr val="000000"/>
                </a:solidFill>
                <a:effectLst/>
                <a:latin typeface="Times New Roman" panose="02020603050405020304" pitchFamily="18" charset="0"/>
              </a:rPr>
              <a:t>Цель: </a:t>
            </a:r>
            <a:r>
              <a:rPr lang="ru-RU" sz="2000" b="0" i="0" u="none" strike="noStrike" dirty="0" smtClean="0">
                <a:solidFill>
                  <a:srgbClr val="000000"/>
                </a:solidFill>
                <a:effectLst/>
                <a:latin typeface="Times New Roman" panose="02020603050405020304" pitchFamily="18" charset="0"/>
              </a:rPr>
              <a:t>познакомить со способами проращивания семян.</a:t>
            </a:r>
            <a:endParaRPr lang="ru-RU" sz="2000" b="0" i="0" dirty="0" smtClean="0">
              <a:solidFill>
                <a:srgbClr val="000000"/>
              </a:solidFill>
              <a:effectLst/>
              <a:latin typeface="Calibri" panose="020F0502020204030204" pitchFamily="34" charset="0"/>
            </a:endParaRPr>
          </a:p>
          <a:p>
            <a:pPr marL="228600" indent="220980"/>
            <a:r>
              <a:rPr lang="ru-RU" sz="2000" b="1" i="0"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семена бобов, 2 баночки с землёй, палочка, лейка, салфетка из марли, розетка, семена кабачков.</a:t>
            </a:r>
            <a:endParaRPr lang="ru-RU" sz="2000" b="0" i="0" dirty="0" smtClean="0">
              <a:solidFill>
                <a:srgbClr val="000000"/>
              </a:solidFill>
              <a:effectLst/>
              <a:latin typeface="Calibri" panose="020F0502020204030204" pitchFamily="34" charset="0"/>
            </a:endParaRPr>
          </a:p>
          <a:p>
            <a:pPr marL="228600" indent="220980"/>
            <a:r>
              <a:rPr lang="ru-RU" sz="2000" b="1" i="0"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pPr marL="228600" indent="220980"/>
            <a:r>
              <a:rPr lang="ru-RU" sz="2000" b="0" i="0" u="none" strike="noStrike" dirty="0" smtClean="0">
                <a:solidFill>
                  <a:srgbClr val="000000"/>
                </a:solidFill>
                <a:effectLst/>
                <a:latin typeface="Times New Roman" panose="02020603050405020304" pitchFamily="18" charset="0"/>
              </a:rPr>
              <a:t>Весной те, у кого  есть дачные участки, сеют семена овощей в землю; не все из них прорастают и не все дают ростки одинаково быстро. Мы научимся, как правильно проращивать семена, узнаем, какие семена прорастают быстро, какие медленно.</a:t>
            </a:r>
            <a:endParaRPr lang="ru-RU" sz="2000" b="0" i="0" dirty="0" smtClean="0">
              <a:solidFill>
                <a:srgbClr val="000000"/>
              </a:solidFill>
              <a:effectLst/>
              <a:latin typeface="Calibri" panose="020F0502020204030204" pitchFamily="34" charset="0"/>
            </a:endParaRPr>
          </a:p>
          <a:p>
            <a:pPr marL="678180">
              <a:buFont typeface="+mj-lt"/>
              <a:buAutoNum type="arabicPeriod"/>
            </a:pPr>
            <a:r>
              <a:rPr lang="ru-RU" sz="2000" b="0" i="0" u="none" strike="noStrike" dirty="0" smtClean="0">
                <a:solidFill>
                  <a:srgbClr val="000000"/>
                </a:solidFill>
                <a:effectLst/>
                <a:latin typeface="Times New Roman" panose="02020603050405020304" pitchFamily="18" charset="0"/>
              </a:rPr>
              <a:t>Один боб и одно семечко кабачка дети закапывают в землю, поливают;  другой боб и семечко кабачка заворачивают в салфетку, кладут в розетку, смачивают водой.</a:t>
            </a:r>
            <a:endParaRPr lang="ru-RU" sz="2000" b="0" i="0" dirty="0" smtClean="0">
              <a:solidFill>
                <a:srgbClr val="000000"/>
              </a:solidFill>
              <a:effectLst/>
              <a:latin typeface="Calibri" panose="020F0502020204030204" pitchFamily="34" charset="0"/>
            </a:endParaRPr>
          </a:p>
          <a:p>
            <a:pPr marL="678180">
              <a:buFont typeface="+mj-lt"/>
              <a:buAutoNum type="arabicPeriod"/>
            </a:pPr>
            <a:r>
              <a:rPr lang="ru-RU" sz="2000" b="0" i="0" u="none" strike="noStrike" dirty="0" smtClean="0">
                <a:solidFill>
                  <a:srgbClr val="000000"/>
                </a:solidFill>
                <a:effectLst/>
                <a:latin typeface="Times New Roman" panose="02020603050405020304" pitchFamily="18" charset="0"/>
              </a:rPr>
              <a:t>На другой день дети высаживают семена, пролежавшие в салфетке, в землю.</a:t>
            </a:r>
            <a:endParaRPr lang="ru-RU" sz="2000" b="0" i="0" dirty="0" smtClean="0">
              <a:solidFill>
                <a:srgbClr val="000000"/>
              </a:solidFill>
              <a:effectLst/>
              <a:latin typeface="Calibri" panose="020F0502020204030204" pitchFamily="34" charset="0"/>
            </a:endParaRPr>
          </a:p>
          <a:p>
            <a:pPr marL="678180">
              <a:buFont typeface="+mj-lt"/>
              <a:buAutoNum type="arabicPeriod"/>
            </a:pPr>
            <a:r>
              <a:rPr lang="ru-RU" sz="2000" b="0" i="0" u="none" strike="noStrike" dirty="0" smtClean="0">
                <a:solidFill>
                  <a:srgbClr val="000000"/>
                </a:solidFill>
                <a:effectLst/>
                <a:latin typeface="Times New Roman" panose="02020603050405020304" pitchFamily="18" charset="0"/>
              </a:rPr>
              <a:t>Через несколько дней дети отмечают, какие семена взошли первыми: те, что сажали сухими, или те , которые замачивали.</a:t>
            </a:r>
            <a:endParaRPr lang="ru-RU" sz="2000" b="0" i="0" dirty="0" smtClean="0">
              <a:solidFill>
                <a:srgbClr val="000000"/>
              </a:solidFill>
              <a:effectLst/>
              <a:latin typeface="Calibri" panose="020F0502020204030204" pitchFamily="34" charset="0"/>
            </a:endParaRPr>
          </a:p>
          <a:p>
            <a:r>
              <a:rPr lang="ru-RU" sz="2000" b="1" i="0" u="none" strike="noStrike" dirty="0" smtClean="0">
                <a:solidFill>
                  <a:srgbClr val="000000"/>
                </a:solidFill>
                <a:effectLst/>
                <a:latin typeface="Times New Roman" panose="02020603050405020304" pitchFamily="18" charset="0"/>
              </a:rPr>
              <a:t>Делают выводы.</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79988"/>
            <a:ext cx="445047" cy="371888"/>
          </a:xfrm>
          <a:prstGeom prst="rect">
            <a:avLst/>
          </a:prstGeom>
        </p:spPr>
      </p:pic>
    </p:spTree>
    <p:extLst>
      <p:ext uri="{BB962C8B-B14F-4D97-AF65-F5344CB8AC3E}">
        <p14:creationId xmlns:p14="http://schemas.microsoft.com/office/powerpoint/2010/main" xmlns="" val="1608982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808383" y="1017431"/>
            <a:ext cx="7446976" cy="4708981"/>
          </a:xfrm>
          <a:prstGeom prst="rect">
            <a:avLst/>
          </a:prstGeom>
          <a:noFill/>
        </p:spPr>
        <p:txBody>
          <a:bodyPr wrap="square" rtlCol="0">
            <a:spAutoFit/>
          </a:bodyPr>
          <a:lstStyle/>
          <a:p>
            <a:pPr indent="449580" algn="ctr"/>
            <a:r>
              <a:rPr lang="ru-RU" sz="2000" b="1" i="0" u="none" strike="noStrike" dirty="0" smtClean="0">
                <a:solidFill>
                  <a:srgbClr val="FF0000"/>
                </a:solidFill>
                <a:effectLst/>
                <a:latin typeface="Times New Roman" panose="02020603050405020304" pitchFamily="18" charset="0"/>
              </a:rPr>
              <a:t>«ВОДА НУЖНА ВСЕМ»</a:t>
            </a:r>
            <a:endParaRPr lang="ru-RU" sz="2000" b="0" i="0" dirty="0" smtClean="0">
              <a:solidFill>
                <a:srgbClr val="FF0000"/>
              </a:solidFill>
              <a:effectLst/>
              <a:latin typeface="Calibri" panose="020F0502020204030204" pitchFamily="34" charset="0"/>
            </a:endParaRPr>
          </a:p>
          <a:p>
            <a:r>
              <a:rPr lang="ru-RU" sz="2000" b="1" i="0" dirty="0" smtClean="0">
                <a:solidFill>
                  <a:srgbClr val="555555"/>
                </a:solidFill>
                <a:effectLst/>
                <a:latin typeface="Times New Roman" panose="02020603050405020304" pitchFamily="18" charset="0"/>
              </a:rPr>
              <a:t>Цель</a:t>
            </a:r>
            <a:r>
              <a:rPr lang="ru-RU" sz="2000" b="0" i="0" dirty="0" smtClean="0">
                <a:solidFill>
                  <a:srgbClr val="000000"/>
                </a:solidFill>
                <a:effectLst/>
                <a:latin typeface="Times New Roman" panose="02020603050405020304" pitchFamily="18" charset="0"/>
              </a:rPr>
              <a:t>: доказать, что корень растения всасывает воду и стебель проводит ее; объяснить опыт, пользуясь полученными знаниями.</a:t>
            </a:r>
            <a:endParaRPr lang="ru-RU" sz="1600" b="0" i="0" dirty="0" smtClean="0">
              <a:solidFill>
                <a:srgbClr val="000000"/>
              </a:solidFill>
              <a:effectLst/>
              <a:latin typeface="Calibri" panose="020F0502020204030204" pitchFamily="34" charset="0"/>
            </a:endParaRPr>
          </a:p>
          <a:p>
            <a:r>
              <a:rPr lang="ru-RU" sz="2000" b="1" i="0" dirty="0" smtClean="0">
                <a:solidFill>
                  <a:srgbClr val="555555"/>
                </a:solidFill>
                <a:effectLst/>
                <a:latin typeface="Times New Roman" panose="02020603050405020304" pitchFamily="18" charset="0"/>
              </a:rPr>
              <a:t>Оборудование</a:t>
            </a:r>
            <a:r>
              <a:rPr lang="ru-RU" sz="2000" b="0" i="0" dirty="0" smtClean="0">
                <a:solidFill>
                  <a:srgbClr val="000000"/>
                </a:solidFill>
                <a:effectLst/>
                <a:latin typeface="Times New Roman" panose="02020603050405020304" pitchFamily="18" charset="0"/>
              </a:rPr>
              <a:t>: изогнутая стеклянная трубочка, вставленная в резиновую трубку длиной 3 см; взрослое растение, прозрачная емкость, штатив для закрепления трубки.</a:t>
            </a:r>
            <a:endParaRPr lang="ru-RU" sz="1600" b="0" i="0" dirty="0" smtClean="0">
              <a:solidFill>
                <a:srgbClr val="000000"/>
              </a:solidFill>
              <a:effectLst/>
              <a:latin typeface="Calibri" panose="020F0502020204030204" pitchFamily="34" charset="0"/>
            </a:endParaRPr>
          </a:p>
          <a:p>
            <a:r>
              <a:rPr lang="ru-RU" sz="2000" b="1" i="0" dirty="0" smtClean="0">
                <a:solidFill>
                  <a:srgbClr val="555555"/>
                </a:solidFill>
                <a:effectLst/>
                <a:latin typeface="Times New Roman" panose="02020603050405020304" pitchFamily="18" charset="0"/>
              </a:rPr>
              <a:t>Ход опыта</a:t>
            </a:r>
            <a:r>
              <a:rPr lang="ru-RU" sz="2000" b="0" i="0" dirty="0" smtClean="0">
                <a:solidFill>
                  <a:srgbClr val="000000"/>
                </a:solidFill>
                <a:effectLst/>
                <a:latin typeface="Times New Roman" panose="02020603050405020304" pitchFamily="18" charset="0"/>
              </a:rPr>
              <a:t>: Детям предлагают использовать взрослое растение бальзамина на черенки, поставить их в воду. Надевают конец резиновой трубки на оставшийся от стебля пенек. Трубку закрепляют, опускают свободный конец в прозрачную емкость. Поливают почву, наблюдая за происходящим (через некоторое время в стеклянной трубке появляется вода и начинает стекать в емкость). Выясняют почему (вода из почвы через корни доходит до стебля и идет дальше). Дети объясняют, используя знания о функциях корней и стеблей. Результат зарисовывают.</a:t>
            </a:r>
            <a:endParaRPr lang="ru-RU" sz="16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03740" y="6037772"/>
            <a:ext cx="445047" cy="371888"/>
          </a:xfrm>
          <a:prstGeom prst="rect">
            <a:avLst/>
          </a:prstGeom>
        </p:spPr>
      </p:pic>
    </p:spTree>
    <p:extLst>
      <p:ext uri="{BB962C8B-B14F-4D97-AF65-F5344CB8AC3E}">
        <p14:creationId xmlns:p14="http://schemas.microsoft.com/office/powerpoint/2010/main" xmlns="" val="12305962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25004" y="305068"/>
            <a:ext cx="8976573" cy="6309420"/>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Нужен ли корням воздух?</a:t>
            </a:r>
          </a:p>
          <a:p>
            <a:r>
              <a:rPr lang="ru-RU" sz="2000" b="1" i="0" dirty="0" smtClean="0">
                <a:solidFill>
                  <a:srgbClr val="555555"/>
                </a:solidFill>
                <a:effectLst/>
                <a:latin typeface="Times New Roman" panose="02020603050405020304" pitchFamily="18" charset="0"/>
              </a:rPr>
              <a:t>Цель</a:t>
            </a:r>
            <a:r>
              <a:rPr lang="ru-RU" sz="2000" b="0" i="0" dirty="0" smtClean="0">
                <a:solidFill>
                  <a:srgbClr val="000000"/>
                </a:solidFill>
                <a:effectLst/>
                <a:latin typeface="Times New Roman" panose="02020603050405020304" pitchFamily="18" charset="0"/>
              </a:rPr>
              <a:t>: выявить причину потребности растения в рыхлении; доказать, что растение дышит всеми органами.</a:t>
            </a:r>
          </a:p>
          <a:p>
            <a:r>
              <a:rPr lang="ru-RU" sz="2000" b="1" i="0" dirty="0" smtClean="0">
                <a:solidFill>
                  <a:srgbClr val="555555"/>
                </a:solidFill>
                <a:effectLst/>
                <a:latin typeface="Times New Roman" panose="02020603050405020304" pitchFamily="18" charset="0"/>
              </a:rPr>
              <a:t>Оборудование</a:t>
            </a:r>
            <a:r>
              <a:rPr lang="ru-RU" sz="2000" b="1" i="0" dirty="0" smtClean="0">
                <a:solidFill>
                  <a:srgbClr val="000000"/>
                </a:solidFill>
                <a:effectLst/>
                <a:latin typeface="Times New Roman" panose="02020603050405020304" pitchFamily="18" charset="0"/>
              </a:rPr>
              <a:t>:</a:t>
            </a:r>
            <a:r>
              <a:rPr lang="ru-RU" sz="2000" b="0" i="0" dirty="0" smtClean="0">
                <a:solidFill>
                  <a:srgbClr val="000000"/>
                </a:solidFill>
                <a:effectLst/>
                <a:latin typeface="Times New Roman" panose="02020603050405020304" pitchFamily="18" charset="0"/>
              </a:rPr>
              <a:t> емкость с водой, почва уплотненная и рыхлая, две прозрачные емкости с проростками фасоли, пульверизатор, растительное масло, два одинаковых растения в горшочках.</a:t>
            </a:r>
            <a:endParaRPr lang="ru-RU" sz="2000" b="0" i="0" dirty="0" smtClean="0">
              <a:solidFill>
                <a:srgbClr val="000000"/>
              </a:solidFill>
              <a:effectLst/>
              <a:latin typeface="Calibri" panose="020F0502020204030204" pitchFamily="34" charset="0"/>
            </a:endParaRPr>
          </a:p>
          <a:p>
            <a:r>
              <a:rPr lang="ru-RU" sz="2000" b="1" i="0" dirty="0" smtClean="0">
                <a:solidFill>
                  <a:srgbClr val="555555"/>
                </a:solidFill>
                <a:effectLst/>
                <a:latin typeface="Times New Roman" panose="02020603050405020304" pitchFamily="18" charset="0"/>
              </a:rPr>
              <a:t>Ход опыта</a:t>
            </a:r>
            <a:r>
              <a:rPr lang="ru-RU" sz="2000" b="0" i="0" dirty="0" smtClean="0">
                <a:solidFill>
                  <a:srgbClr val="000000"/>
                </a:solidFill>
                <a:effectLst/>
                <a:latin typeface="Times New Roman" panose="02020603050405020304" pitchFamily="18" charset="0"/>
              </a:rPr>
              <a:t>: Обучающиеся выясняют, почему одно растение растет лучше другого. Рассматривают, определяют, что в одном горшке почва плотная, в другом — рыхлая. Почему плотная почва — хуже? Доказывают, погружая одинаковые комочки в воду (хуже проходит вода, мало воздуха, так как из плотной земли меньше выделяется пузырьков воздуха). Уточняют, нужен ли воздух корешкам: для этого три одинаковых проростка фасоли помещают в прозрачные емкости с водой. В одну емкость с помощью пульверизатора нагнетают воздух к корешкам, вторую оставляют без изменения, в третью — на поверхность воды наливают тонкий слой растительного масла, который препятствует прохождению воздуха к корням. Наблюдают за изменением проростков (хорошо растет в первой емкости, хуже во второй, в третьей — растение гибнет), делают выводы о необходимости воздуха для корешков, зарисовывают результат. Растениям для роста необходима рыхлая почва, чтобы к корешкам был доступ воздуха.</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16627"/>
            <a:ext cx="445047" cy="371888"/>
          </a:xfrm>
          <a:prstGeom prst="rect">
            <a:avLst/>
          </a:prstGeom>
        </p:spPr>
      </p:pic>
    </p:spTree>
    <p:extLst>
      <p:ext uri="{BB962C8B-B14F-4D97-AF65-F5344CB8AC3E}">
        <p14:creationId xmlns:p14="http://schemas.microsoft.com/office/powerpoint/2010/main" xmlns="" val="39311125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1906073" y="1004552"/>
            <a:ext cx="6110071" cy="5170646"/>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ТКАНЬ, БУМАГА (КАРТОН)</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«Весёлая полоска»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Мир  бумаги</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Мир  ткани</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«Опыты с бумагой»</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«Борьба с наводнением»</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«Выявление свойств натуральных тканей»</a:t>
            </a:r>
          </a:p>
          <a:p>
            <a:pPr marL="342900" indent="-342900">
              <a:buAutoNum type="arabicPeriod"/>
            </a:pPr>
            <a:endParaRPr lang="ru-RU" dirty="0" smtClean="0"/>
          </a:p>
          <a:p>
            <a:pPr marL="342900" indent="-342900">
              <a:buAutoNum type="arabicPeriod"/>
            </a:pPr>
            <a:endParaRPr lang="ru-RU" dirty="0" smtClean="0"/>
          </a:p>
          <a:p>
            <a:pPr marL="342900" indent="-342900">
              <a:buAutoNum type="arabicPeriod"/>
            </a:pPr>
            <a:endParaRPr lang="ru-RU" dirty="0" smtClean="0"/>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03741" y="5989254"/>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1478197" y="4520348"/>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1515949" y="3958496"/>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1529364" y="3403931"/>
            <a:ext cx="445047" cy="371888"/>
          </a:xfrm>
          <a:prstGeom prst="rect">
            <a:avLst/>
          </a:prstGeom>
        </p:spPr>
      </p:pic>
      <p:pic>
        <p:nvPicPr>
          <p:cNvPr id="8" name="Рисунок 7">
            <a:hlinkClick r:id="rId9" action="ppaction://hlinksldjump"/>
          </p:cNvPr>
          <p:cNvPicPr>
            <a:picLocks noChangeAspect="1"/>
          </p:cNvPicPr>
          <p:nvPr/>
        </p:nvPicPr>
        <p:blipFill>
          <a:blip r:embed="rId6" cstate="print"/>
          <a:stretch>
            <a:fillRect/>
          </a:stretch>
        </p:blipFill>
        <p:spPr>
          <a:xfrm>
            <a:off x="1529365" y="2871168"/>
            <a:ext cx="445047" cy="371888"/>
          </a:xfrm>
          <a:prstGeom prst="rect">
            <a:avLst/>
          </a:prstGeom>
        </p:spPr>
      </p:pic>
      <p:pic>
        <p:nvPicPr>
          <p:cNvPr id="9" name="Рисунок 8">
            <a:hlinkClick r:id="rId10" action="ppaction://hlinksldjump"/>
          </p:cNvPr>
          <p:cNvPicPr>
            <a:picLocks noChangeAspect="1"/>
          </p:cNvPicPr>
          <p:nvPr/>
        </p:nvPicPr>
        <p:blipFill>
          <a:blip r:embed="rId6" cstate="print"/>
          <a:stretch>
            <a:fillRect/>
          </a:stretch>
        </p:blipFill>
        <p:spPr>
          <a:xfrm>
            <a:off x="1539024" y="2330114"/>
            <a:ext cx="445047" cy="371888"/>
          </a:xfrm>
          <a:prstGeom prst="rect">
            <a:avLst/>
          </a:prstGeom>
        </p:spPr>
      </p:pic>
      <p:pic>
        <p:nvPicPr>
          <p:cNvPr id="10" name="Рисунок 9">
            <a:hlinkClick r:id="rId11" action="ppaction://hlinksldjump"/>
          </p:cNvPr>
          <p:cNvPicPr>
            <a:picLocks noChangeAspect="1"/>
          </p:cNvPicPr>
          <p:nvPr/>
        </p:nvPicPr>
        <p:blipFill>
          <a:blip r:embed="rId6" cstate="print"/>
          <a:stretch>
            <a:fillRect/>
          </a:stretch>
        </p:blipFill>
        <p:spPr>
          <a:xfrm>
            <a:off x="1511831" y="1802769"/>
            <a:ext cx="445047" cy="371888"/>
          </a:xfrm>
          <a:prstGeom prst="rect">
            <a:avLst/>
          </a:prstGeom>
        </p:spPr>
      </p:pic>
    </p:spTree>
    <p:extLst>
      <p:ext uri="{BB962C8B-B14F-4D97-AF65-F5344CB8AC3E}">
        <p14:creationId xmlns:p14="http://schemas.microsoft.com/office/powerpoint/2010/main" xmlns="" val="15248252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83334" y="612844"/>
            <a:ext cx="8937938" cy="5632311"/>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«ВЕСЁЛАЯ ПОЛОСКА»</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познакомить со свойствами бумаги и действием на неё воздуха; развивать любознательность.</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 полоска бумаги.</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Будем  мы сейчас играть И полоску оживлять</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Раз, два, три – посмотри!</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Полоску бумаги надо держать вертикально за один конец и дуть на неё. Почему она движется? (она легкая)</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Полоску бумаги держать горизонтально за оба конца, поднести к губам и втянуть воздух. Что произойдёт? Почему? (полоска прилипнет к губам – не неё действует сила воздуха).</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Полоску бумаги горизонтально прижать к стене и сильно подуть на неё, руки в этот момент убрать. Почему полоска не упала? (на неё действует сила воздуха).</a:t>
            </a:r>
            <a:endParaRPr lang="ru-RU" sz="2000" b="0" i="0" dirty="0" smtClean="0">
              <a:solidFill>
                <a:srgbClr val="000000"/>
              </a:solidFill>
              <a:effectLst/>
              <a:latin typeface="Calibri" panose="020F0502020204030204" pitchFamily="34" charset="0"/>
            </a:endParaRPr>
          </a:p>
          <a:p>
            <a:pPr marL="675640">
              <a:buFont typeface="+mj-lt"/>
              <a:buAutoNum type="arabicPeriod"/>
            </a:pPr>
            <a:r>
              <a:rPr lang="ru-RU" sz="2000" b="0" i="0" u="none" strike="noStrike" dirty="0" smtClean="0">
                <a:solidFill>
                  <a:srgbClr val="000000"/>
                </a:solidFill>
                <a:effectLst/>
                <a:latin typeface="Times New Roman" panose="02020603050405020304" pitchFamily="18" charset="0"/>
              </a:rPr>
              <a:t>Положить полоску бумаги на стол, подуть на неё. Что произойдёт? (полоска «запрыгает», как лягушка).</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полоска бумаги лёгкая, поэтому она реагирует на движение воздуха.</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60810" y="6059211"/>
            <a:ext cx="445047" cy="371888"/>
          </a:xfrm>
          <a:prstGeom prst="rect">
            <a:avLst/>
          </a:prstGeom>
        </p:spPr>
      </p:pic>
    </p:spTree>
    <p:extLst>
      <p:ext uri="{BB962C8B-B14F-4D97-AF65-F5344CB8AC3E}">
        <p14:creationId xmlns:p14="http://schemas.microsoft.com/office/powerpoint/2010/main" xmlns="" val="30586788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450760" y="1004552"/>
            <a:ext cx="8667482" cy="5078313"/>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Мир  бумаги</a:t>
            </a:r>
            <a:endParaRPr lang="ru-RU" sz="28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Цель:</a:t>
            </a:r>
            <a:r>
              <a:rPr lang="ru-RU" sz="2000" b="0" i="0" dirty="0" smtClean="0">
                <a:solidFill>
                  <a:srgbClr val="000000"/>
                </a:solidFill>
                <a:effectLst/>
                <a:latin typeface="Times New Roman" panose="02020603050405020304" pitchFamily="18" charset="0"/>
              </a:rPr>
              <a:t>  Узнать различные виды бумаги (салфеточная, писчая, оберточная, чертежная), сравнить их качественные характеристики и свойства. Понять, что свойства материала обусловливают способ его использования.</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Игровой материал:</a:t>
            </a:r>
            <a:r>
              <a:rPr lang="ru-RU" sz="2000" b="0" i="0" dirty="0" smtClean="0">
                <a:solidFill>
                  <a:srgbClr val="000000"/>
                </a:solidFill>
                <a:effectLst/>
                <a:latin typeface="Times New Roman" panose="02020603050405020304" pitchFamily="18" charset="0"/>
              </a:rPr>
              <a:t>   Квадраты, вырезанные из разных видов бумаги, емкости с водой, ножницы.</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Ход игры:</a:t>
            </a:r>
            <a:r>
              <a:rPr lang="ru-RU" sz="2000" b="0" i="0" dirty="0" smtClean="0">
                <a:solidFill>
                  <a:srgbClr val="000000"/>
                </a:solidFill>
                <a:effectLst/>
                <a:latin typeface="Times New Roman" panose="02020603050405020304" pitchFamily="18" charset="0"/>
              </a:rPr>
              <a:t> Дети рассматривают разные виды бумаги. Выявляют общие качества и свойства: горит, намокает, мнется, рвется, режется. Взрослый выясняет у детей, чем же тогда будут отличаться свойства разных видов бумаги. Дети высказывают свои предположения. Все вместе определяют алгоритм деятельности: смять четыре разных кусочка бумаги —&gt; разорвать пополам —&gt; разрезать на две части —&gt; опустить в емкость с водой. Выявляют, какой вид бумаги быстрее сминается, намокает и т.д., а какой — медленнее.</a:t>
            </a:r>
            <a:endParaRPr lang="ru-RU" sz="2000" b="0" i="0" dirty="0" smtClean="0">
              <a:solidFill>
                <a:srgbClr val="000000"/>
              </a:solidFill>
              <a:effectLst/>
              <a:latin typeface="Calibri" panose="020F0502020204030204" pitchFamily="34" charset="0"/>
            </a:endParaRPr>
          </a:p>
          <a:p>
            <a:r>
              <a:rPr lang="ru-RU" dirty="0" smtClean="0"/>
              <a:t/>
            </a:r>
            <a:br>
              <a:rPr lang="ru-RU" dirty="0" smtClean="0"/>
            </a:b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57228" y="5912600"/>
            <a:ext cx="445047" cy="371888"/>
          </a:xfrm>
          <a:prstGeom prst="rect">
            <a:avLst/>
          </a:prstGeom>
        </p:spPr>
      </p:pic>
    </p:spTree>
    <p:extLst>
      <p:ext uri="{BB962C8B-B14F-4D97-AF65-F5344CB8AC3E}">
        <p14:creationId xmlns:p14="http://schemas.microsoft.com/office/powerpoint/2010/main" xmlns="" val="23660883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53793" y="618186"/>
            <a:ext cx="7572030" cy="4832092"/>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Мир  ткани</a:t>
            </a:r>
            <a:endParaRPr lang="ru-RU" sz="28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Цель:</a:t>
            </a:r>
            <a:r>
              <a:rPr lang="ru-RU" sz="2000" b="0" i="0" dirty="0" smtClean="0">
                <a:solidFill>
                  <a:srgbClr val="000000"/>
                </a:solidFill>
                <a:effectLst/>
                <a:latin typeface="Times New Roman" panose="02020603050405020304" pitchFamily="18" charset="0"/>
              </a:rPr>
              <a:t>  Узнать различные виды тканей, сравнить их качества и свойства; понять, что свойства материала обусловливают способ его употребления.</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Игровой материал:</a:t>
            </a:r>
            <a:r>
              <a:rPr lang="ru-RU" sz="2000" b="0" i="0" dirty="0" smtClean="0">
                <a:solidFill>
                  <a:srgbClr val="000000"/>
                </a:solidFill>
                <a:effectLst/>
                <a:latin typeface="Times New Roman" panose="02020603050405020304" pitchFamily="18" charset="0"/>
              </a:rPr>
              <a:t>   Небольшие кусочки ткани (вельвет, бархат, бумазея), ножницы, емкости с водой, алгоритм деятельность:</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Ход игры:</a:t>
            </a:r>
            <a:r>
              <a:rPr lang="ru-RU" sz="2000" b="0" i="0" dirty="0" smtClean="0">
                <a:solidFill>
                  <a:srgbClr val="000000"/>
                </a:solidFill>
                <a:effectLst/>
                <a:latin typeface="Times New Roman" panose="02020603050405020304" pitchFamily="18" charset="0"/>
              </a:rPr>
              <a:t> Дети рассматривают вещи, сшитые из разных видов тканей, обращают внимание на общую характеристику материала (мнется, рвется, режется, намокает, горит). Определяют алгоритм проведения сравнительного анализа разных видов ткани: смять -&gt; разрезать на две части каждый кусок —&gt; попытаться разорвать пополам —«опустить в емкость с водой и определить скорость намокания » -  сделать общий вывод о сходстве и различии свойств. Взрослый акцентирует внимание детей на зависимости применения того или иного вида ткани от ее качеств.</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08746" y="5968195"/>
            <a:ext cx="445047" cy="371888"/>
          </a:xfrm>
          <a:prstGeom prst="rect">
            <a:avLst/>
          </a:prstGeom>
        </p:spPr>
      </p:pic>
    </p:spTree>
    <p:extLst>
      <p:ext uri="{BB962C8B-B14F-4D97-AF65-F5344CB8AC3E}">
        <p14:creationId xmlns:p14="http://schemas.microsoft.com/office/powerpoint/2010/main" xmlns="" val="23351461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86367" y="965916"/>
            <a:ext cx="7748975" cy="4216539"/>
          </a:xfrm>
          <a:prstGeom prst="rect">
            <a:avLst/>
          </a:prstGeom>
          <a:noFill/>
        </p:spPr>
        <p:txBody>
          <a:bodyPr wrap="square" rtlCol="0">
            <a:spAutoFit/>
          </a:bodyPr>
          <a:lstStyle/>
          <a:p>
            <a:pPr algn="ctr"/>
            <a:r>
              <a:rPr lang="ru-RU" sz="2800" dirty="0">
                <a:solidFill>
                  <a:srgbClr val="FF0000"/>
                </a:solidFill>
                <a:latin typeface="Times New Roman" panose="02020603050405020304" pitchFamily="18" charset="0"/>
                <a:cs typeface="Times New Roman" panose="02020603050405020304" pitchFamily="18" charset="0"/>
              </a:rPr>
              <a:t>«</a:t>
            </a:r>
            <a:r>
              <a:rPr lang="ru-RU" sz="2800" b="1" dirty="0">
                <a:solidFill>
                  <a:srgbClr val="FF0000"/>
                </a:solidFill>
                <a:latin typeface="Times New Roman" panose="02020603050405020304" pitchFamily="18" charset="0"/>
                <a:cs typeface="Times New Roman" panose="02020603050405020304" pitchFamily="18" charset="0"/>
              </a:rPr>
              <a:t>Опыты с бумагой</a:t>
            </a:r>
            <a:r>
              <a:rPr lang="ru-RU" sz="2800" dirty="0">
                <a:solidFill>
                  <a:srgbClr val="FF0000"/>
                </a:solidFill>
                <a:latin typeface="Times New Roman" panose="02020603050405020304" pitchFamily="18" charset="0"/>
                <a:cs typeface="Times New Roman" panose="02020603050405020304" pitchFamily="18" charset="0"/>
              </a:rPr>
              <a:t>»</a:t>
            </a:r>
          </a:p>
          <a:p>
            <a:r>
              <a:rPr lang="ru-RU" sz="2000" u="sng" dirty="0">
                <a:solidFill>
                  <a:srgbClr val="111111"/>
                </a:solidFill>
                <a:latin typeface="Times New Roman" panose="02020603050405020304" pitchFamily="18" charset="0"/>
                <a:cs typeface="Times New Roman" panose="02020603050405020304" pitchFamily="18" charset="0"/>
              </a:rPr>
              <a:t>Цель</a:t>
            </a:r>
            <a:r>
              <a:rPr lang="ru-RU" sz="2000" dirty="0">
                <a:solidFill>
                  <a:srgbClr val="111111"/>
                </a:solidFill>
                <a:latin typeface="Times New Roman" panose="02020603050405020304" pitchFamily="18" charset="0"/>
                <a:cs typeface="Times New Roman" panose="02020603050405020304" pitchFamily="18" charset="0"/>
              </a:rPr>
              <a:t>: исследовать свойства бумаги.</a:t>
            </a:r>
          </a:p>
          <a:p>
            <a:r>
              <a:rPr lang="ru-RU" sz="2000" u="sng" dirty="0">
                <a:solidFill>
                  <a:srgbClr val="111111"/>
                </a:solidFill>
                <a:latin typeface="Times New Roman" panose="02020603050405020304" pitchFamily="18" charset="0"/>
                <a:cs typeface="Times New Roman" panose="02020603050405020304" pitchFamily="18" charset="0"/>
              </a:rPr>
              <a:t>Материалы и оборудование</a:t>
            </a:r>
            <a:r>
              <a:rPr lang="ru-RU" sz="2000" dirty="0">
                <a:solidFill>
                  <a:srgbClr val="111111"/>
                </a:solidFill>
                <a:latin typeface="Times New Roman" panose="02020603050405020304" pitchFamily="18" charset="0"/>
                <a:cs typeface="Times New Roman" panose="02020603050405020304" pitchFamily="18" charset="0"/>
              </a:rPr>
              <a:t>: листы бумаги, стаканчики с водой, клей.</a:t>
            </a:r>
          </a:p>
          <a:p>
            <a:r>
              <a:rPr lang="ru-RU" sz="2000" dirty="0">
                <a:latin typeface="Times New Roman" panose="02020603050405020304" pitchFamily="18" charset="0"/>
                <a:cs typeface="Times New Roman" panose="02020603050405020304" pitchFamily="18" charset="0"/>
              </a:rPr>
              <a:t>Ход опыта\ эксперимента:</a:t>
            </a:r>
          </a:p>
          <a:p>
            <a:r>
              <a:rPr lang="ru-RU" sz="2000" dirty="0">
                <a:solidFill>
                  <a:srgbClr val="111111"/>
                </a:solidFill>
                <a:latin typeface="Times New Roman" panose="02020603050405020304" pitchFamily="18" charset="0"/>
                <a:cs typeface="Times New Roman" panose="02020603050405020304" pitchFamily="18" charset="0"/>
              </a:rPr>
              <a:t>Свойство 1. Мнется Дети сминают листы.</a:t>
            </a:r>
          </a:p>
          <a:p>
            <a:r>
              <a:rPr lang="ru-RU" sz="2000" u="sng" dirty="0">
                <a:solidFill>
                  <a:srgbClr val="111111"/>
                </a:solidFill>
                <a:latin typeface="Times New Roman" panose="02020603050405020304" pitchFamily="18" charset="0"/>
                <a:cs typeface="Times New Roman" panose="02020603050405020304" pitchFamily="18" charset="0"/>
              </a:rPr>
              <a:t>Вывод</a:t>
            </a:r>
            <a:r>
              <a:rPr lang="ru-RU" sz="2000" dirty="0">
                <a:solidFill>
                  <a:srgbClr val="111111"/>
                </a:solidFill>
                <a:latin typeface="Times New Roman" panose="02020603050405020304" pitchFamily="18" charset="0"/>
                <a:cs typeface="Times New Roman" panose="02020603050405020304" pitchFamily="18" charset="0"/>
              </a:rPr>
              <a:t>: бумага мнется.</a:t>
            </a:r>
          </a:p>
          <a:p>
            <a:r>
              <a:rPr lang="ru-RU" sz="2000" dirty="0">
                <a:solidFill>
                  <a:srgbClr val="111111"/>
                </a:solidFill>
                <a:latin typeface="Times New Roman" panose="02020603050405020304" pitchFamily="18" charset="0"/>
                <a:cs typeface="Times New Roman" panose="02020603050405020304" pitchFamily="18" charset="0"/>
              </a:rPr>
              <a:t>Свойство 2. Прочность. Дети разрывают бумагу.</a:t>
            </a:r>
          </a:p>
          <a:p>
            <a:r>
              <a:rPr lang="ru-RU" sz="2000" u="sng" dirty="0">
                <a:solidFill>
                  <a:srgbClr val="111111"/>
                </a:solidFill>
                <a:latin typeface="Times New Roman" panose="02020603050405020304" pitchFamily="18" charset="0"/>
                <a:cs typeface="Times New Roman" panose="02020603050405020304" pitchFamily="18" charset="0"/>
              </a:rPr>
              <a:t>Вывод</a:t>
            </a:r>
            <a:r>
              <a:rPr lang="ru-RU" sz="2000" dirty="0">
                <a:solidFill>
                  <a:srgbClr val="111111"/>
                </a:solidFill>
                <a:latin typeface="Times New Roman" panose="02020603050405020304" pitchFamily="18" charset="0"/>
                <a:cs typeface="Times New Roman" panose="02020603050405020304" pitchFamily="18" charset="0"/>
              </a:rPr>
              <a:t>: можно разорвать, значит, она непрочная.</a:t>
            </a:r>
          </a:p>
          <a:p>
            <a:r>
              <a:rPr lang="ru-RU" sz="2000" dirty="0">
                <a:solidFill>
                  <a:srgbClr val="111111"/>
                </a:solidFill>
                <a:latin typeface="Times New Roman" panose="02020603050405020304" pitchFamily="18" charset="0"/>
                <a:cs typeface="Times New Roman" panose="02020603050405020304" pitchFamily="18" charset="0"/>
              </a:rPr>
              <a:t>Свойство 3. Склеивается Дети склеивают листы бумаги.</a:t>
            </a:r>
          </a:p>
          <a:p>
            <a:r>
              <a:rPr lang="ru-RU" sz="2000" u="sng" dirty="0">
                <a:solidFill>
                  <a:srgbClr val="111111"/>
                </a:solidFill>
                <a:latin typeface="Times New Roman" panose="02020603050405020304" pitchFamily="18" charset="0"/>
                <a:cs typeface="Times New Roman" panose="02020603050405020304" pitchFamily="18" charset="0"/>
              </a:rPr>
              <a:t>Вывод</a:t>
            </a:r>
            <a:r>
              <a:rPr lang="ru-RU" sz="2000" dirty="0">
                <a:solidFill>
                  <a:srgbClr val="111111"/>
                </a:solidFill>
                <a:latin typeface="Times New Roman" panose="02020603050405020304" pitchFamily="18" charset="0"/>
                <a:cs typeface="Times New Roman" panose="02020603050405020304" pitchFamily="18" charset="0"/>
              </a:rPr>
              <a:t>: бумага склеивается</a:t>
            </a:r>
          </a:p>
          <a:p>
            <a:r>
              <a:rPr lang="ru-RU" sz="2000" dirty="0">
                <a:solidFill>
                  <a:srgbClr val="111111"/>
                </a:solidFill>
                <a:latin typeface="Times New Roman" panose="02020603050405020304" pitchFamily="18" charset="0"/>
                <a:cs typeface="Times New Roman" panose="02020603050405020304" pitchFamily="18" charset="0"/>
              </a:rPr>
              <a:t>Свойство 4. Водопроницаемость. Листы опускают в ёмкости с водой.</a:t>
            </a:r>
          </a:p>
          <a:p>
            <a:r>
              <a:rPr lang="ru-RU" sz="2000" u="sng" dirty="0">
                <a:solidFill>
                  <a:srgbClr val="111111"/>
                </a:solidFill>
                <a:latin typeface="Times New Roman" panose="02020603050405020304" pitchFamily="18" charset="0"/>
                <a:cs typeface="Times New Roman" panose="02020603050405020304" pitchFamily="18" charset="0"/>
              </a:rPr>
              <a:t>Вывод</a:t>
            </a:r>
            <a:r>
              <a:rPr lang="ru-RU" sz="2000" dirty="0">
                <a:solidFill>
                  <a:srgbClr val="111111"/>
                </a:solidFill>
                <a:latin typeface="Times New Roman" panose="02020603050405020304" pitchFamily="18" charset="0"/>
                <a:cs typeface="Times New Roman" panose="02020603050405020304" pitchFamily="18" charset="0"/>
              </a:rPr>
              <a:t>: листы впитывают воду.</a:t>
            </a:r>
          </a:p>
          <a:p>
            <a:r>
              <a:rPr lang="ru-RU" sz="2000" b="1" u="sng" dirty="0" smtClean="0">
                <a:solidFill>
                  <a:srgbClr val="111111"/>
                </a:solidFill>
                <a:latin typeface="Times New Roman" panose="02020603050405020304" pitchFamily="18" charset="0"/>
                <a:cs typeface="Times New Roman" panose="02020603050405020304" pitchFamily="18" charset="0"/>
              </a:rPr>
              <a:t>Вывод</a:t>
            </a:r>
            <a:r>
              <a:rPr lang="ru-RU" sz="2000" b="1" dirty="0">
                <a:solidFill>
                  <a:srgbClr val="111111"/>
                </a:solidFill>
                <a:latin typeface="Times New Roman" panose="02020603050405020304" pitchFamily="18" charset="0"/>
                <a:cs typeface="Times New Roman" panose="02020603050405020304" pitchFamily="18" charset="0"/>
              </a:rPr>
              <a:t>:. Бумага мнется, рвется, намокает, </a:t>
            </a:r>
            <a:r>
              <a:rPr lang="ru-RU" sz="2000" b="1" dirty="0" smtClean="0">
                <a:solidFill>
                  <a:srgbClr val="111111"/>
                </a:solidFill>
                <a:latin typeface="Times New Roman" panose="02020603050405020304" pitchFamily="18" charset="0"/>
                <a:cs typeface="Times New Roman" panose="02020603050405020304" pitchFamily="18" charset="0"/>
              </a:rPr>
              <a:t>склеивается</a:t>
            </a:r>
            <a:r>
              <a:rPr lang="ru-RU" sz="2000" b="1" dirty="0">
                <a:solidFill>
                  <a:srgbClr val="111111"/>
                </a:solidFill>
                <a:latin typeface="Times New Roman" panose="02020603050405020304" pitchFamily="18" charset="0"/>
                <a:cs typeface="Times New Roman" panose="02020603050405020304" pitchFamily="18" charset="0"/>
              </a:rPr>
              <a:t> </a:t>
            </a:r>
            <a:endParaRPr lang="ru-RU" sz="2000" b="1" i="0" dirty="0">
              <a:solidFill>
                <a:srgbClr val="111111"/>
              </a:solidFill>
              <a:effectLst/>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63843" y="5962427"/>
            <a:ext cx="445047" cy="371888"/>
          </a:xfrm>
          <a:prstGeom prst="rect">
            <a:avLst/>
          </a:prstGeom>
        </p:spPr>
      </p:pic>
    </p:spTree>
    <p:extLst>
      <p:ext uri="{BB962C8B-B14F-4D97-AF65-F5344CB8AC3E}">
        <p14:creationId xmlns:p14="http://schemas.microsoft.com/office/powerpoint/2010/main" xmlns="" val="25860800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618186" y="734096"/>
            <a:ext cx="8023537" cy="4893647"/>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«БОРЬБА С НАВОДНЕНИЕМ»</a:t>
            </a:r>
          </a:p>
          <a:p>
            <a:r>
              <a:rPr lang="ru-RU" sz="2400" u="sng" dirty="0">
                <a:solidFill>
                  <a:srgbClr val="111111"/>
                </a:solidFill>
                <a:latin typeface="Times New Roman" panose="02020603050405020304" pitchFamily="18" charset="0"/>
                <a:cs typeface="Times New Roman" panose="02020603050405020304" pitchFamily="18" charset="0"/>
              </a:rPr>
              <a:t>Цель</a:t>
            </a:r>
            <a:r>
              <a:rPr lang="ru-RU" sz="2400" dirty="0">
                <a:solidFill>
                  <a:srgbClr val="111111"/>
                </a:solidFill>
                <a:latin typeface="Times New Roman" panose="02020603050405020304" pitchFamily="18" charset="0"/>
                <a:cs typeface="Times New Roman" panose="02020603050405020304" pitchFamily="18" charset="0"/>
              </a:rPr>
              <a:t>: выяснить, все ли объекты одинаково впитывают воду.</a:t>
            </a:r>
          </a:p>
          <a:p>
            <a:r>
              <a:rPr lang="ru-RU" sz="2400" u="sng" dirty="0">
                <a:solidFill>
                  <a:srgbClr val="111111"/>
                </a:solidFill>
                <a:latin typeface="Times New Roman" panose="02020603050405020304" pitchFamily="18" charset="0"/>
                <a:cs typeface="Times New Roman" panose="02020603050405020304" pitchFamily="18" charset="0"/>
              </a:rPr>
              <a:t>Материалы и оборудование</a:t>
            </a:r>
            <a:r>
              <a:rPr lang="ru-RU" sz="2400" dirty="0">
                <a:solidFill>
                  <a:srgbClr val="111111"/>
                </a:solidFill>
                <a:latin typeface="Times New Roman" panose="02020603050405020304" pitchFamily="18" charset="0"/>
                <a:cs typeface="Times New Roman" panose="02020603050405020304" pitchFamily="18" charset="0"/>
              </a:rPr>
              <a:t>: вода в бутылках, прозрачные стаканы, мерные стаканчики и тарелочки, губка, ткань, клеенка, ватный диск, бумага, листы бумаги и карандаши.</a:t>
            </a:r>
          </a:p>
          <a:p>
            <a:r>
              <a:rPr lang="ru-RU" sz="2400" dirty="0">
                <a:solidFill>
                  <a:srgbClr val="111111"/>
                </a:solidFill>
                <a:latin typeface="Times New Roman" panose="02020603050405020304" pitchFamily="18" charset="0"/>
                <a:cs typeface="Times New Roman" panose="02020603050405020304" pitchFamily="18" charset="0"/>
              </a:rPr>
              <a:t>Ход </a:t>
            </a:r>
            <a:r>
              <a:rPr lang="ru-RU" sz="2400" b="1" dirty="0">
                <a:solidFill>
                  <a:srgbClr val="111111"/>
                </a:solidFill>
                <a:latin typeface="Times New Roman" panose="02020603050405020304" pitchFamily="18" charset="0"/>
                <a:cs typeface="Times New Roman" panose="02020603050405020304" pitchFamily="18" charset="0"/>
              </a:rPr>
              <a:t>эксперимента</a:t>
            </a:r>
            <a:r>
              <a:rPr lang="ru-RU" sz="2400" dirty="0">
                <a:solidFill>
                  <a:srgbClr val="111111"/>
                </a:solidFill>
                <a:latin typeface="Times New Roman" panose="02020603050405020304" pitchFamily="18" charset="0"/>
                <a:cs typeface="Times New Roman" panose="02020603050405020304" pitchFamily="18" charset="0"/>
              </a:rPr>
              <a:t>: на пластиковой или деревянной поверхности располагаются капли воды, небольшие лужицы; дети ищут способ осушить их, используя разные </a:t>
            </a:r>
            <a:r>
              <a:rPr lang="ru-RU" sz="2400" u="sng" dirty="0" smtClean="0">
                <a:solidFill>
                  <a:srgbClr val="111111"/>
                </a:solidFill>
                <a:latin typeface="Times New Roman" panose="02020603050405020304" pitchFamily="18" charset="0"/>
                <a:cs typeface="Times New Roman" panose="02020603050405020304" pitchFamily="18" charset="0"/>
              </a:rPr>
              <a:t>материалы</a:t>
            </a:r>
            <a:r>
              <a:rPr lang="ru-RU" sz="2400" dirty="0">
                <a:solidFill>
                  <a:srgbClr val="111111"/>
                </a:solidFill>
                <a:latin typeface="Times New Roman" panose="02020603050405020304" pitchFamily="18" charset="0"/>
                <a:cs typeface="Times New Roman" panose="02020603050405020304" pitchFamily="18" charset="0"/>
              </a:rPr>
              <a:t>: бумагу, марлю, ткань, салфетки бумажные губку.</a:t>
            </a:r>
          </a:p>
          <a:p>
            <a:r>
              <a:rPr lang="ru-RU" sz="2400" i="1" u="sng" dirty="0">
                <a:solidFill>
                  <a:srgbClr val="111111"/>
                </a:solidFill>
                <a:latin typeface="Times New Roman" panose="02020603050405020304" pitchFamily="18" charset="0"/>
                <a:cs typeface="Times New Roman" panose="02020603050405020304" pitchFamily="18" charset="0"/>
              </a:rPr>
              <a:t>Выводы</a:t>
            </a:r>
            <a:r>
              <a:rPr lang="ru-RU" sz="2400" i="1" dirty="0">
                <a:solidFill>
                  <a:srgbClr val="111111"/>
                </a:solidFill>
                <a:latin typeface="Times New Roman" panose="02020603050405020304" pitchFamily="18" charset="0"/>
                <a:cs typeface="Times New Roman" panose="02020603050405020304" pitchFamily="18" charset="0"/>
              </a:rPr>
              <a:t>: хорошо впитывают воду бумажные салфетки, марля, ткань, </a:t>
            </a:r>
            <a:r>
              <a:rPr lang="ru-RU" sz="2400" i="1" dirty="0" smtClean="0">
                <a:solidFill>
                  <a:srgbClr val="111111"/>
                </a:solidFill>
                <a:latin typeface="Times New Roman" panose="02020603050405020304" pitchFamily="18" charset="0"/>
                <a:cs typeface="Times New Roman" panose="02020603050405020304" pitchFamily="18" charset="0"/>
              </a:rPr>
              <a:t>вата, хуже </a:t>
            </a:r>
            <a:r>
              <a:rPr lang="ru-RU" sz="2400" i="1" dirty="0">
                <a:solidFill>
                  <a:srgbClr val="111111"/>
                </a:solidFill>
                <a:latin typeface="Times New Roman" panose="02020603050405020304" pitchFamily="18" charset="0"/>
                <a:cs typeface="Times New Roman" panose="02020603050405020304" pitchFamily="18" charset="0"/>
              </a:rPr>
              <a:t>впитывает губка и простая бумага.</a:t>
            </a:r>
            <a:endParaRPr lang="ru-RU" sz="2400" b="0" i="1" dirty="0">
              <a:solidFill>
                <a:srgbClr val="111111"/>
              </a:solidFill>
              <a:effectLst/>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73139" y="5989951"/>
            <a:ext cx="445047" cy="371888"/>
          </a:xfrm>
          <a:prstGeom prst="rect">
            <a:avLst/>
          </a:prstGeom>
        </p:spPr>
      </p:pic>
    </p:spTree>
    <p:extLst>
      <p:ext uri="{BB962C8B-B14F-4D97-AF65-F5344CB8AC3E}">
        <p14:creationId xmlns:p14="http://schemas.microsoft.com/office/powerpoint/2010/main" xmlns="" val="18369578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85874" y="43458"/>
            <a:ext cx="8983884" cy="6771084"/>
          </a:xfrm>
          <a:prstGeom prst="rect">
            <a:avLst/>
          </a:prstGeom>
          <a:noFill/>
        </p:spPr>
        <p:txBody>
          <a:bodyPr wrap="square" rtlCol="0">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«Выявление свойств натуральных тканей»</a:t>
            </a:r>
          </a:p>
          <a:p>
            <a:r>
              <a:rPr lang="ru-RU" dirty="0">
                <a:latin typeface="Times New Roman" panose="02020603050405020304" pitchFamily="18" charset="0"/>
                <a:cs typeface="Times New Roman" panose="02020603050405020304" pitchFamily="18" charset="0"/>
              </a:rPr>
              <a:t>Цель: познакомить с различными видами тканей; формировать умение сравнивать качества и свойства тканей;</a:t>
            </a:r>
          </a:p>
          <a:p>
            <a:r>
              <a:rPr lang="ru-RU" dirty="0">
                <a:latin typeface="Times New Roman" panose="02020603050405020304" pitchFamily="18" charset="0"/>
                <a:cs typeface="Times New Roman" panose="02020603050405020304" pitchFamily="18" charset="0"/>
              </a:rPr>
              <a:t>помочь понять, что свойства материала обусловливают способ его употребления.</a:t>
            </a:r>
          </a:p>
          <a:p>
            <a:r>
              <a:rPr lang="ru-RU" dirty="0">
                <a:latin typeface="Times New Roman" panose="02020603050405020304" pitchFamily="18" charset="0"/>
                <a:cs typeface="Times New Roman" panose="02020603050405020304" pitchFamily="18" charset="0"/>
              </a:rPr>
              <a:t>Материалы и оборудование: образцы ткани квадратной формы, (драп, бязь, ситец, сатин, шёлк, лён), </a:t>
            </a:r>
            <a:r>
              <a:rPr lang="ru-RU" dirty="0" smtClean="0">
                <a:latin typeface="Times New Roman" panose="02020603050405020304" pitchFamily="18" charset="0"/>
                <a:cs typeface="Times New Roman" panose="02020603050405020304" pitchFamily="18" charset="0"/>
              </a:rPr>
              <a:t>лупа, ножницы</a:t>
            </a:r>
            <a:r>
              <a:rPr lang="ru-RU" dirty="0">
                <a:latin typeface="Times New Roman" panose="02020603050405020304" pitchFamily="18" charset="0"/>
                <a:cs typeface="Times New Roman" panose="02020603050405020304" pitchFamily="18" charset="0"/>
              </a:rPr>
              <a:t>, ёмкость для воды, пипетки.</a:t>
            </a:r>
          </a:p>
          <a:p>
            <a:r>
              <a:rPr lang="ru-RU" dirty="0">
                <a:latin typeface="Times New Roman" panose="02020603050405020304" pitchFamily="18" charset="0"/>
                <a:cs typeface="Times New Roman" panose="02020603050405020304" pitchFamily="18" charset="0"/>
              </a:rPr>
              <a:t>Описание. Воспитатель предлагает рассмотреть несколько образцов ткани, потрогать, помять.</a:t>
            </a:r>
          </a:p>
          <a:p>
            <a:r>
              <a:rPr lang="ru-RU" dirty="0">
                <a:latin typeface="Times New Roman" panose="02020603050405020304" pitchFamily="18" charset="0"/>
                <a:cs typeface="Times New Roman" panose="02020603050405020304" pitchFamily="18" charset="0"/>
              </a:rPr>
              <a:t>- Опишите льняную ткань. (Лёгкая, тонкая, гладкая)</a:t>
            </a:r>
          </a:p>
          <a:p>
            <a:r>
              <a:rPr lang="ru-RU" dirty="0">
                <a:latin typeface="Times New Roman" panose="02020603050405020304" pitchFamily="18" charset="0"/>
                <a:cs typeface="Times New Roman" panose="02020603050405020304" pitchFamily="18" charset="0"/>
              </a:rPr>
              <a:t>- Что шьют из льняных тканей? (Скатерти, полотенца, постельное бельё)</a:t>
            </a:r>
          </a:p>
          <a:p>
            <a:r>
              <a:rPr lang="ru-RU" dirty="0">
                <a:latin typeface="Times New Roman" panose="02020603050405020304" pitchFamily="18" charset="0"/>
                <a:cs typeface="Times New Roman" panose="02020603050405020304" pitchFamily="18" charset="0"/>
              </a:rPr>
              <a:t>- Рассмотрите хлопчатобумажную ткань - ситец и сравните её с льняной тканью.</a:t>
            </a:r>
          </a:p>
          <a:p>
            <a:r>
              <a:rPr lang="ru-RU" dirty="0">
                <a:latin typeface="Times New Roman" panose="02020603050405020304" pitchFamily="18" charset="0"/>
                <a:cs typeface="Times New Roman" panose="02020603050405020304" pitchFamily="18" charset="0"/>
              </a:rPr>
              <a:t>- Чем они отличаются? (Ситец легче, тоньше, чем льняная ткань)</a:t>
            </a:r>
          </a:p>
          <a:p>
            <a:r>
              <a:rPr lang="ru-RU" dirty="0">
                <a:latin typeface="Times New Roman" panose="02020603050405020304" pitchFamily="18" charset="0"/>
                <a:cs typeface="Times New Roman" panose="02020603050405020304" pitchFamily="18" charset="0"/>
              </a:rPr>
              <a:t>- Что шьют из хлопчатобумажной ткани? (Постельное бельё, нижнее бельё, сорочки, рубашки, платья, халаты)</a:t>
            </a:r>
          </a:p>
          <a:p>
            <a:r>
              <a:rPr lang="ru-RU" dirty="0">
                <a:latin typeface="Times New Roman" panose="02020603050405020304" pitchFamily="18" charset="0"/>
                <a:cs typeface="Times New Roman" panose="02020603050405020304" pitchFamily="18" charset="0"/>
              </a:rPr>
              <a:t>- Чем же похожи и чем отличаются лён и хлопок? (Похожи тем, что их выращивают из семян и у растений </a:t>
            </a:r>
            <a:r>
              <a:rPr lang="ru-RU" dirty="0" smtClean="0">
                <a:latin typeface="Times New Roman" panose="02020603050405020304" pitchFamily="18" charset="0"/>
                <a:cs typeface="Times New Roman" panose="02020603050405020304" pitchFamily="18" charset="0"/>
              </a:rPr>
              <a:t>есть волокна</a:t>
            </a:r>
            <a:r>
              <a:rPr lang="ru-RU" dirty="0">
                <a:latin typeface="Times New Roman" panose="02020603050405020304" pitchFamily="18" charset="0"/>
                <a:cs typeface="Times New Roman" panose="02020603050405020304" pitchFamily="18" charset="0"/>
              </a:rPr>
              <a:t>, из которых прядут или ткут ткани. Отличаются тем, что ткань изо льна грубая и холодная, а их хлопка </a:t>
            </a:r>
            <a:r>
              <a:rPr lang="ru-RU" dirty="0" smtClean="0">
                <a:latin typeface="Times New Roman" panose="02020603050405020304" pitchFamily="18" charset="0"/>
                <a:cs typeface="Times New Roman" panose="02020603050405020304" pitchFamily="18" charset="0"/>
              </a:rPr>
              <a:t>– мягкая и </a:t>
            </a:r>
            <a:r>
              <a:rPr lang="ru-RU" dirty="0">
                <a:latin typeface="Times New Roman" panose="02020603050405020304" pitchFamily="18" charset="0"/>
                <a:cs typeface="Times New Roman" panose="02020603050405020304" pitchFamily="18" charset="0"/>
              </a:rPr>
              <a:t>теплая)</a:t>
            </a:r>
          </a:p>
          <a:p>
            <a:r>
              <a:rPr lang="ru-RU" dirty="0">
                <a:latin typeface="Times New Roman" panose="02020603050405020304" pitchFamily="18" charset="0"/>
                <a:cs typeface="Times New Roman" panose="02020603050405020304" pitchFamily="18" charset="0"/>
              </a:rPr>
              <a:t>- Рассмотрите образец драпа. Какой он на ощупь? (Толстый, мягкий)</a:t>
            </a:r>
          </a:p>
          <a:p>
            <a:r>
              <a:rPr lang="ru-RU" dirty="0">
                <a:latin typeface="Times New Roman" panose="02020603050405020304" pitchFamily="18" charset="0"/>
                <a:cs typeface="Times New Roman" panose="02020603050405020304" pitchFamily="18" charset="0"/>
              </a:rPr>
              <a:t>- Что можно сшить из драпа? (Тёплую юбку, пальто, куртку)</a:t>
            </a:r>
          </a:p>
          <a:p>
            <a:r>
              <a:rPr lang="ru-RU" dirty="0">
                <a:latin typeface="Times New Roman" panose="02020603050405020304" pitchFamily="18" charset="0"/>
                <a:cs typeface="Times New Roman" panose="02020603050405020304" pitchFamily="18" charset="0"/>
              </a:rPr>
              <a:t>- Рассмотрите образец шёлка. Какой он? (Блестящий, гладкий)</a:t>
            </a:r>
          </a:p>
          <a:p>
            <a:r>
              <a:rPr lang="ru-RU" dirty="0">
                <a:latin typeface="Times New Roman" panose="02020603050405020304" pitchFamily="18" charset="0"/>
                <a:cs typeface="Times New Roman" panose="02020603050405020304" pitchFamily="18" charset="0"/>
              </a:rPr>
              <a:t>- Положите перед собой хлопок, драп и лён, шёлк. Намочите эти ткани. Что случилось с тканями?</a:t>
            </a:r>
          </a:p>
          <a:p>
            <a:r>
              <a:rPr lang="ru-RU" b="1" dirty="0">
                <a:latin typeface="Times New Roman" panose="02020603050405020304" pitchFamily="18" charset="0"/>
                <a:cs typeface="Times New Roman" panose="02020603050405020304" pitchFamily="18" charset="0"/>
              </a:rPr>
              <a:t>Вывод</a:t>
            </a:r>
            <a:r>
              <a:rPr lang="ru-RU" dirty="0">
                <a:latin typeface="Times New Roman" panose="02020603050405020304" pitchFamily="18" charset="0"/>
                <a:cs typeface="Times New Roman" panose="02020603050405020304" pitchFamily="18" charset="0"/>
              </a:rPr>
              <a:t>: ткани бывают разные – гладкие и ворсистые, лёгкие и тяжёлые, тёплые и прохладные; из ткани шьют одежду</a:t>
            </a:r>
          </a:p>
        </p:txBody>
      </p:sp>
      <p:pic>
        <p:nvPicPr>
          <p:cNvPr id="4" name="Рисунок 3">
            <a:hlinkClick r:id="rId3" action="ppaction://hlinksldjump"/>
          </p:cNvPr>
          <p:cNvPicPr>
            <a:picLocks noChangeAspect="1"/>
          </p:cNvPicPr>
          <p:nvPr/>
        </p:nvPicPr>
        <p:blipFill>
          <a:blip r:embed="rId4" cstate="print"/>
          <a:stretch>
            <a:fillRect/>
          </a:stretch>
        </p:blipFill>
        <p:spPr>
          <a:xfrm>
            <a:off x="-36650" y="6004773"/>
            <a:ext cx="445047" cy="371888"/>
          </a:xfrm>
          <a:prstGeom prst="rect">
            <a:avLst/>
          </a:prstGeom>
        </p:spPr>
      </p:pic>
    </p:spTree>
    <p:extLst>
      <p:ext uri="{BB962C8B-B14F-4D97-AF65-F5344CB8AC3E}">
        <p14:creationId xmlns:p14="http://schemas.microsoft.com/office/powerpoint/2010/main" xmlns="" val="3841435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23605" y="321972"/>
            <a:ext cx="9036305" cy="6247864"/>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«ВОРЧЛИВЫЙ ШАРИК»</a:t>
            </a:r>
            <a:endParaRPr lang="ru-RU" sz="2000" b="0" i="0" dirty="0" smtClean="0">
              <a:solidFill>
                <a:srgbClr val="FF0000"/>
              </a:solidFill>
              <a:effectLst/>
              <a:latin typeface="Calibri" panose="020F0502020204030204" pitchFamily="34" charset="0"/>
            </a:endParaRPr>
          </a:p>
          <a:p>
            <a:r>
              <a:rPr lang="ru-RU" sz="2000" b="1" i="0" u="none" strike="noStrike"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познакомить с движением воздуха, его свойствами; развивать наблюдательность, любознательность.</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Материал: </a:t>
            </a:r>
            <a:r>
              <a:rPr lang="ru-RU" sz="2000" b="0" i="0" u="none" strike="noStrike" dirty="0" smtClean="0">
                <a:solidFill>
                  <a:srgbClr val="000000"/>
                </a:solidFill>
                <a:effectLst/>
                <a:latin typeface="Times New Roman" panose="02020603050405020304" pitchFamily="18" charset="0"/>
              </a:rPr>
              <a:t>ванночка с водой, воздушный шарик, салфетка из ткани.</a:t>
            </a:r>
            <a:endParaRPr lang="ru-RU" sz="2000" b="0" i="0" dirty="0" smtClean="0">
              <a:solidFill>
                <a:srgbClr val="000000"/>
              </a:solidFill>
              <a:effectLst/>
              <a:latin typeface="Calibri" panose="020F0502020204030204" pitchFamily="34" charset="0"/>
            </a:endParaRPr>
          </a:p>
          <a:p>
            <a:r>
              <a:rPr lang="ru-RU" sz="2000" b="1" i="0" u="none" strike="noStrike" dirty="0" smtClean="0">
                <a:solidFill>
                  <a:srgbClr val="000000"/>
                </a:solidFill>
                <a:effectLst/>
                <a:latin typeface="Times New Roman" panose="02020603050405020304" pitchFamily="18" charset="0"/>
              </a:rPr>
              <a:t>        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 праздники на улице</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 руках у детворы</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Горят, переливаются</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Воздушные шары.</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Разные, разные: голубые, красные,</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Жёлтые, зелёные воздушные шары.</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        Хотите поиграть с воздушными шариками?</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Дети надувают шарик небольшого размера, не завязывают его. Какой получился шарик? (лёгкий и красивый). Разжимают пальцы. Что происходит с шариком? (шарик начал метаться – из него выходит воздух).</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Надуть шарик, не завязывать его. «Горлышком» погрузить в воду, постепенно разжать пальцы. Что произойдёт? (воздух из шарика выходит, и на поверхности воды появляются пузыри).</a:t>
            </a:r>
            <a:endParaRPr lang="ru-RU" sz="2000" b="0" i="0" dirty="0" smtClean="0">
              <a:solidFill>
                <a:srgbClr val="000000"/>
              </a:solidFill>
              <a:effectLst/>
              <a:latin typeface="Calibri" panose="020F0502020204030204" pitchFamily="34" charset="0"/>
            </a:endParaRPr>
          </a:p>
          <a:p>
            <a:pPr marL="457200"/>
            <a:r>
              <a:rPr lang="ru-RU" sz="2000" b="1" i="0" u="none" strike="noStrike"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пузырьки воздуха, выходя из шарика, поднимаются на поверхность воды: они лёгкие.</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20574" y="6045816"/>
            <a:ext cx="445047" cy="371888"/>
          </a:xfrm>
          <a:prstGeom prst="rect">
            <a:avLst/>
          </a:prstGeom>
        </p:spPr>
      </p:pic>
    </p:spTree>
    <p:extLst>
      <p:ext uri="{BB962C8B-B14F-4D97-AF65-F5344CB8AC3E}">
        <p14:creationId xmlns:p14="http://schemas.microsoft.com/office/powerpoint/2010/main" xmlns="" val="225595259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1184856" y="875763"/>
            <a:ext cx="8023538" cy="3785652"/>
          </a:xfrm>
          <a:prstGeom prst="rect">
            <a:avLst/>
          </a:prstGeom>
          <a:noFill/>
        </p:spPr>
        <p:txBody>
          <a:bodyPr wrap="squar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СОЛНЦЕ</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«Чёрное и белое»</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«Установить, как расстояние от солнца влияет на температуру воздуха»</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Свет повсюду</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Свет и тень</a:t>
            </a:r>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16620" y="5870347"/>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765565" y="3838979"/>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739809" y="3305030"/>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765566" y="2169817"/>
            <a:ext cx="445047" cy="371888"/>
          </a:xfrm>
          <a:prstGeom prst="rect">
            <a:avLst/>
          </a:prstGeom>
        </p:spPr>
      </p:pic>
      <p:pic>
        <p:nvPicPr>
          <p:cNvPr id="8" name="Рисунок 7">
            <a:hlinkClick r:id="rId9" action="ppaction://hlinksldjump"/>
          </p:cNvPr>
          <p:cNvPicPr>
            <a:picLocks noChangeAspect="1"/>
          </p:cNvPicPr>
          <p:nvPr/>
        </p:nvPicPr>
        <p:blipFill>
          <a:blip r:embed="rId6" cstate="print"/>
          <a:stretch>
            <a:fillRect/>
          </a:stretch>
        </p:blipFill>
        <p:spPr>
          <a:xfrm>
            <a:off x="739809" y="1652515"/>
            <a:ext cx="445047" cy="371888"/>
          </a:xfrm>
          <a:prstGeom prst="rect">
            <a:avLst/>
          </a:prstGeom>
        </p:spPr>
      </p:pic>
    </p:spTree>
    <p:extLst>
      <p:ext uri="{BB962C8B-B14F-4D97-AF65-F5344CB8AC3E}">
        <p14:creationId xmlns:p14="http://schemas.microsoft.com/office/powerpoint/2010/main" xmlns="" val="176084756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74518" y="721217"/>
            <a:ext cx="8879330" cy="5324535"/>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«ЧЁРНОЕ И БЕЛОЕ»</a:t>
            </a:r>
            <a:endParaRPr lang="ru-RU" sz="20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Цель: </a:t>
            </a:r>
            <a:r>
              <a:rPr lang="ru-RU" sz="2000" b="0" i="0" u="none" strike="noStrike" dirty="0" smtClean="0">
                <a:solidFill>
                  <a:srgbClr val="000000"/>
                </a:solidFill>
                <a:effectLst/>
                <a:latin typeface="Times New Roman" panose="02020603050405020304" pitchFamily="18" charset="0"/>
              </a:rPr>
              <a:t>познакомить с влиянием солнечных лучей на чёрный и белый цвет; развивать наблюдательность, смекалку.</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             Материал: </a:t>
            </a:r>
            <a:r>
              <a:rPr lang="ru-RU" sz="2000" b="0" i="0" u="none" strike="noStrike" dirty="0" smtClean="0">
                <a:solidFill>
                  <a:srgbClr val="000000"/>
                </a:solidFill>
                <a:effectLst/>
                <a:latin typeface="Times New Roman" panose="02020603050405020304" pitchFamily="18" charset="0"/>
              </a:rPr>
              <a:t>салфетки из ткани чёрного и белого цвета.</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a:t>
            </a:r>
            <a:r>
              <a:rPr lang="ru-RU" sz="2000" b="1" i="0" u="none" strike="noStrike" dirty="0" smtClean="0">
                <a:solidFill>
                  <a:srgbClr val="000000"/>
                </a:solidFill>
                <a:effectLst/>
                <a:latin typeface="Times New Roman" panose="02020603050405020304" pitchFamily="18" charset="0"/>
              </a:rPr>
              <a:t>  Ход:</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Белая тряпочка похожа на зайчика,</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Тряпочка чёрная – на ворона огородного</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Потрогайте салфетки – какие они? (прохладные)</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Положить салфетки на окно, оставить под лучами солнца на несколько минут. Затем прикоснуться рукой. Что произошло? (они нагрелись: белая – стала тёплой, а чёрная - горячей)</a:t>
            </a:r>
            <a:endParaRPr lang="ru-RU" sz="2000" b="0" i="0" dirty="0" smtClean="0">
              <a:solidFill>
                <a:srgbClr val="000000"/>
              </a:solidFill>
              <a:effectLst/>
              <a:latin typeface="Calibri" panose="020F0502020204030204" pitchFamily="34" charset="0"/>
            </a:endParaRPr>
          </a:p>
          <a:p>
            <a:pPr marL="457200">
              <a:buFont typeface="+mj-lt"/>
              <a:buAutoNum type="arabicPeriod"/>
            </a:pPr>
            <a:r>
              <a:rPr lang="ru-RU" sz="2000" b="0" i="0" u="none" strike="noStrike" dirty="0" smtClean="0">
                <a:solidFill>
                  <a:srgbClr val="000000"/>
                </a:solidFill>
                <a:effectLst/>
                <a:latin typeface="Times New Roman" panose="02020603050405020304" pitchFamily="18" charset="0"/>
              </a:rPr>
              <a:t>Переложить салфетки с окна на стол, оставить на несколько минут. Что произойдёт?  (салфетка белого цвета стала холодной, а салфетка чёрного цвета - тёплой).</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a:t>
            </a:r>
            <a:r>
              <a:rPr lang="ru-RU" sz="2000" b="0" i="0" u="none" strike="noStrike" dirty="0" smtClean="0">
                <a:solidFill>
                  <a:srgbClr val="000000"/>
                </a:solidFill>
                <a:effectLst/>
                <a:latin typeface="Times New Roman" panose="02020603050405020304" pitchFamily="18" charset="0"/>
              </a:rPr>
              <a:t>белый цвет отталкивает солнечные лучи – салфетка белого цвета нагрелась слабо; чёрный цвет поглощает солнечные лучи – салфетка чёрного цвета стала горячей.</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079988"/>
            <a:ext cx="445047" cy="371888"/>
          </a:xfrm>
          <a:prstGeom prst="rect">
            <a:avLst/>
          </a:prstGeom>
        </p:spPr>
      </p:pic>
    </p:spTree>
    <p:extLst>
      <p:ext uri="{BB962C8B-B14F-4D97-AF65-F5344CB8AC3E}">
        <p14:creationId xmlns:p14="http://schemas.microsoft.com/office/powerpoint/2010/main" xmlns="" val="5258560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989060" y="399245"/>
            <a:ext cx="7807210" cy="6617196"/>
          </a:xfrm>
          <a:prstGeom prst="rect">
            <a:avLst/>
          </a:prstGeom>
          <a:noFill/>
        </p:spPr>
        <p:txBody>
          <a:bodyPr wrap="square" rtlCol="0">
            <a:spAutoFit/>
          </a:bodyPr>
          <a:lstStyle/>
          <a:p>
            <a:pPr algn="ctr"/>
            <a:r>
              <a:rPr lang="ru-RU" sz="2400" b="1" i="0" dirty="0" smtClean="0">
                <a:solidFill>
                  <a:srgbClr val="FF0000"/>
                </a:solidFill>
                <a:effectLst/>
                <a:latin typeface="Times New Roman" panose="02020603050405020304" pitchFamily="18" charset="0"/>
              </a:rPr>
              <a:t>«Установить, как расстояние от солнца влияет на температуру воздуха»</a:t>
            </a:r>
            <a:r>
              <a:rPr lang="ru-RU" sz="2400" b="0" i="0" dirty="0" smtClean="0">
                <a:solidFill>
                  <a:srgbClr val="FF0000"/>
                </a:solidFill>
                <a:effectLst/>
                <a:latin typeface="Times New Roman" panose="02020603050405020304" pitchFamily="18" charset="0"/>
              </a:rPr>
              <a:t/>
            </a:r>
            <a:br>
              <a:rPr lang="ru-RU" sz="2400" b="0" i="0" dirty="0" smtClean="0">
                <a:solidFill>
                  <a:srgbClr val="FF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1" i="0" dirty="0" smtClean="0">
                <a:solidFill>
                  <a:srgbClr val="000000"/>
                </a:solidFill>
                <a:effectLst/>
                <a:latin typeface="Times New Roman" panose="02020603050405020304" pitchFamily="18" charset="0"/>
              </a:rPr>
              <a:t>Материал:</a:t>
            </a:r>
            <a:r>
              <a:rPr lang="ru-RU" sz="2000" b="1" i="1" dirty="0" smtClean="0">
                <a:solidFill>
                  <a:srgbClr val="000000"/>
                </a:solidFill>
                <a:effectLst/>
                <a:latin typeface="Times New Roman" panose="02020603050405020304" pitchFamily="18" charset="0"/>
              </a:rPr>
              <a:t> </a:t>
            </a:r>
            <a:r>
              <a:rPr lang="ru-RU" sz="2000" b="0" i="0" dirty="0" smtClean="0">
                <a:solidFill>
                  <a:srgbClr val="000000"/>
                </a:solidFill>
                <a:effectLst/>
                <a:latin typeface="Times New Roman" panose="02020603050405020304" pitchFamily="18" charset="0"/>
              </a:rPr>
              <a:t>два термометра, настольная лампа, длинная линейка.</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Возьмите линейку и поместите один термометр на отметку 10 см, а второй термометр - на отметку 100 см. Поставьте настольную лампу у нулевой отметки линейки. Включите лампу. Через 10 мин. сравните показания обоих термометров. Ближний термометр показывает более высокую температуру.</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Термометр, который находится ближе к лампе, получает больше энергии, следовательно, нагревается сильнее. Чем дальше распространяется свет от лампы, тем больше расходятся его лучи, они не могут сильно нагреть дальний термометр. С планетами происходит то же самое.</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Также можно на участке измерить температуру воздуха на солнечной стороне и в тени. </a:t>
            </a:r>
            <a:br>
              <a:rPr lang="ru-RU" sz="2000" b="0" i="0" dirty="0" smtClean="0">
                <a:solidFill>
                  <a:srgbClr val="000000"/>
                </a:solidFill>
                <a:effectLst/>
                <a:latin typeface="Times New Roman" panose="02020603050405020304" pitchFamily="18" charset="0"/>
              </a:rPr>
            </a:br>
            <a:endParaRPr lang="ru-RU" sz="2000" b="0" i="0" dirty="0" smtClean="0">
              <a:solidFill>
                <a:srgbClr val="000000"/>
              </a:solidFill>
              <a:effectLst/>
              <a:latin typeface="Calibri" panose="020F0502020204030204" pitchFamily="34" charset="0"/>
            </a:endParaRPr>
          </a:p>
          <a:p>
            <a:r>
              <a:rPr lang="ru-RU" dirty="0" smtClean="0"/>
              <a:t/>
            </a:r>
            <a:br>
              <a:rPr lang="ru-RU" dirty="0" smtClean="0"/>
            </a:b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0" y="6102166"/>
            <a:ext cx="445047" cy="371888"/>
          </a:xfrm>
          <a:prstGeom prst="rect">
            <a:avLst/>
          </a:prstGeom>
        </p:spPr>
      </p:pic>
    </p:spTree>
    <p:extLst>
      <p:ext uri="{BB962C8B-B14F-4D97-AF65-F5344CB8AC3E}">
        <p14:creationId xmlns:p14="http://schemas.microsoft.com/office/powerpoint/2010/main" xmlns="" val="37094448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45819" y="154546"/>
            <a:ext cx="10739859" cy="6309420"/>
          </a:xfrm>
          <a:prstGeom prst="rect">
            <a:avLst/>
          </a:prstGeom>
          <a:noFill/>
        </p:spPr>
        <p:txBody>
          <a:bodyPr wrap="square" rtlCol="0">
            <a:spAutoFit/>
          </a:bodyPr>
          <a:lstStyle/>
          <a:p>
            <a:pPr marR="359410" algn="ctr"/>
            <a:r>
              <a:rPr lang="ru-RU" sz="2400" b="1" i="1" dirty="0" smtClean="0">
                <a:solidFill>
                  <a:srgbClr val="FF0000"/>
                </a:solidFill>
                <a:effectLst/>
                <a:latin typeface="Times New Roman" panose="02020603050405020304" pitchFamily="18" charset="0"/>
              </a:rPr>
              <a:t>СВЕТ ПОВСЮДУ</a:t>
            </a:r>
            <a:endParaRPr lang="ru-RU" sz="2400" b="0" i="0" dirty="0" smtClean="0">
              <a:solidFill>
                <a:srgbClr val="FF0000"/>
              </a:solidFill>
              <a:effectLst/>
              <a:latin typeface="Times New Roman" panose="02020603050405020304" pitchFamily="18" charset="0"/>
            </a:endParaRPr>
          </a:p>
          <a:p>
            <a:pPr marR="359410"/>
            <a:r>
              <a:rPr lang="ru-RU" sz="2000" b="1" i="1" dirty="0" smtClean="0">
                <a:solidFill>
                  <a:srgbClr val="000000"/>
                </a:solidFill>
                <a:effectLst/>
                <a:latin typeface="Times New Roman" panose="02020603050405020304" pitchFamily="18" charset="0"/>
              </a:rPr>
              <a:t>Задачи:</a:t>
            </a:r>
            <a:r>
              <a:rPr lang="ru-RU" sz="2000" b="0" i="0" dirty="0" smtClean="0">
                <a:solidFill>
                  <a:srgbClr val="000000"/>
                </a:solidFill>
                <a:effectLst/>
                <a:latin typeface="Times New Roman" panose="02020603050405020304" pitchFamily="18" charset="0"/>
              </a:rPr>
              <a:t> показать значение света, объяснить, что источники света могут быть природные (солнце, луна, костер), искусственные — изготовленные людьми (лампа, фонарик, свеча).</a:t>
            </a:r>
          </a:p>
          <a:p>
            <a:pPr marR="359410"/>
            <a:r>
              <a:rPr lang="ru-RU" sz="2000" b="1" i="1" dirty="0" smtClean="0">
                <a:solidFill>
                  <a:srgbClr val="000000"/>
                </a:solidFill>
                <a:effectLst/>
                <a:latin typeface="Times New Roman" panose="02020603050405020304" pitchFamily="18" charset="0"/>
              </a:rPr>
              <a:t> Материалы:</a:t>
            </a:r>
            <a:r>
              <a:rPr lang="ru-RU" sz="2000" b="0" i="0" dirty="0" smtClean="0">
                <a:solidFill>
                  <a:srgbClr val="000000"/>
                </a:solidFill>
                <a:effectLst/>
                <a:latin typeface="Times New Roman" panose="02020603050405020304" pitchFamily="18" charset="0"/>
              </a:rPr>
              <a:t> иллюстрации событий, происходящих в разное время суток; картинки с изображениями источников света; несколько предметов, которые не дают света; фонарик, свеча, настольная лампа, сундучок с прорезью.</a:t>
            </a:r>
          </a:p>
          <a:p>
            <a:pPr marR="359410"/>
            <a:r>
              <a:rPr lang="ru-RU" sz="2000" b="1" i="1" dirty="0" smtClean="0">
                <a:solidFill>
                  <a:srgbClr val="000000"/>
                </a:solidFill>
                <a:effectLst/>
                <a:latin typeface="Times New Roman" panose="02020603050405020304" pitchFamily="18" charset="0"/>
              </a:rPr>
              <a:t>Описание.</a:t>
            </a:r>
            <a:r>
              <a:rPr lang="ru-RU" sz="2000" b="0" i="0" dirty="0" smtClean="0">
                <a:solidFill>
                  <a:srgbClr val="000000"/>
                </a:solidFill>
                <a:effectLst/>
                <a:latin typeface="Times New Roman" panose="02020603050405020304" pitchFamily="18" charset="0"/>
              </a:rPr>
              <a:t> Дед  Знай предлагает детям определить, темно сейчас или светло, объяснить свой ответ. Что сейчас светит? (Солнце.) Что еще может осветить предметы, когда в природе темно? (Луна, костер.) Предлагает детям узнать, что находится в «волшебном сундучке» (внутри фонарик). Дети смотрят сквозь прорезь и отмечают, что темно, ничего не видно. Как сделать, чтобы в коробке стало светлее? (Открыть сундучок, тогда попадет свет и осветит все внутри нее.) Открывает сундук, попал свет, и все видят фонарик.</a:t>
            </a:r>
          </a:p>
          <a:p>
            <a:pPr marR="359410"/>
            <a:r>
              <a:rPr lang="ru-RU" sz="2000" b="0" i="0" dirty="0" smtClean="0">
                <a:solidFill>
                  <a:srgbClr val="000000"/>
                </a:solidFill>
                <a:effectLst/>
                <a:latin typeface="Times New Roman" panose="02020603050405020304" pitchFamily="18" charset="0"/>
              </a:rPr>
              <a:t>А если мы не будем открывать сундучок, как сделать, чтобы в нем было светло? Зажигает фонарик, опускает его в сундучок. Дети сквозь прорезь рассматривают свет.</a:t>
            </a:r>
          </a:p>
          <a:p>
            <a:pPr marR="359410"/>
            <a:r>
              <a:rPr lang="ru-RU" sz="2000" b="1" i="1" dirty="0" smtClean="0">
                <a:solidFill>
                  <a:srgbClr val="00B0F0"/>
                </a:solidFill>
                <a:effectLst/>
                <a:latin typeface="Times New Roman" panose="02020603050405020304" pitchFamily="18" charset="0"/>
              </a:rPr>
              <a:t>•    Игра «Свет бывает разный»</a:t>
            </a:r>
            <a:r>
              <a:rPr lang="ru-RU" sz="2000" b="0" i="0" dirty="0" smtClean="0">
                <a:solidFill>
                  <a:srgbClr val="00B0F0"/>
                </a:solidFill>
                <a:effectLst/>
                <a:latin typeface="Times New Roman" panose="02020603050405020304" pitchFamily="18" charset="0"/>
              </a:rPr>
              <a:t> </a:t>
            </a:r>
            <a:r>
              <a:rPr lang="ru-RU" sz="2000" b="0" i="0" dirty="0" smtClean="0">
                <a:solidFill>
                  <a:srgbClr val="000000"/>
                </a:solidFill>
                <a:effectLst/>
                <a:latin typeface="Times New Roman" panose="02020603050405020304" pitchFamily="18" charset="0"/>
              </a:rPr>
              <a:t>— дед  Знай предлагает детям разложить картинки на две группы: свет в природе, искусственный свет — изготовленный людьми.   Что светит ярче — свеча, фонарик, настольная лампа? Продемонстрировать действие этих предметов, сравнить,  разложить в такой же последовательности картинки с изображением этих предметов. Что светит ярче — солнце, луна, костер? Сравнить по картинкам и разложить их по степени яркости света (от самого яркого).</a:t>
            </a:r>
            <a:endParaRPr lang="ru-RU" sz="2000" b="0" i="0" dirty="0">
              <a:solidFill>
                <a:srgbClr val="000000"/>
              </a:solidFill>
              <a:effectLst/>
              <a:latin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120" y="6103151"/>
            <a:ext cx="445047" cy="371888"/>
          </a:xfrm>
          <a:prstGeom prst="rect">
            <a:avLst/>
          </a:prstGeom>
        </p:spPr>
      </p:pic>
    </p:spTree>
    <p:extLst>
      <p:ext uri="{BB962C8B-B14F-4D97-AF65-F5344CB8AC3E}">
        <p14:creationId xmlns:p14="http://schemas.microsoft.com/office/powerpoint/2010/main" xmlns="" val="29263491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34850" y="309093"/>
            <a:ext cx="9077740" cy="5724644"/>
          </a:xfrm>
          <a:prstGeom prst="rect">
            <a:avLst/>
          </a:prstGeom>
          <a:noFill/>
        </p:spPr>
        <p:txBody>
          <a:bodyPr wrap="square" rtlCol="0">
            <a:spAutoFit/>
          </a:bodyPr>
          <a:lstStyle/>
          <a:p>
            <a:pPr marR="359410" algn="ctr"/>
            <a:r>
              <a:rPr lang="ru-RU" sz="2400" b="1" i="1" dirty="0" smtClean="0">
                <a:solidFill>
                  <a:srgbClr val="FF0000"/>
                </a:solidFill>
                <a:effectLst/>
                <a:latin typeface="Times New Roman" panose="02020603050405020304" pitchFamily="18" charset="0"/>
              </a:rPr>
              <a:t>СВЕТ И ТЕНЬ</a:t>
            </a:r>
            <a:endParaRPr lang="ru-RU" sz="2000" b="0" i="0" dirty="0" smtClean="0">
              <a:solidFill>
                <a:srgbClr val="FF0000"/>
              </a:solidFill>
              <a:effectLst/>
              <a:latin typeface="Times New Roman" panose="02020603050405020304" pitchFamily="18" charset="0"/>
            </a:endParaRPr>
          </a:p>
          <a:p>
            <a:pPr marR="359410"/>
            <a:r>
              <a:rPr lang="ru-RU" b="1" i="1" dirty="0" smtClean="0">
                <a:solidFill>
                  <a:srgbClr val="000000"/>
                </a:solidFill>
                <a:effectLst/>
                <a:latin typeface="Times New Roman" panose="02020603050405020304" pitchFamily="18" charset="0"/>
              </a:rPr>
              <a:t>Задачи:</a:t>
            </a:r>
            <a:r>
              <a:rPr lang="ru-RU" b="0" i="0" dirty="0" smtClean="0">
                <a:solidFill>
                  <a:srgbClr val="000000"/>
                </a:solidFill>
                <a:effectLst/>
                <a:latin typeface="Times New Roman" panose="02020603050405020304" pitchFamily="18" charset="0"/>
              </a:rPr>
              <a:t> познакомить с образованием тени от предметов, установить сходство тени и объекта, создать с помощью теней образы.</a:t>
            </a:r>
          </a:p>
          <a:p>
            <a:pPr marR="359410"/>
            <a:r>
              <a:rPr lang="ru-RU" b="1" i="1" dirty="0" smtClean="0">
                <a:solidFill>
                  <a:srgbClr val="000000"/>
                </a:solidFill>
                <a:effectLst/>
                <a:latin typeface="Times New Roman" panose="02020603050405020304" pitchFamily="18" charset="0"/>
              </a:rPr>
              <a:t>Материалы:</a:t>
            </a:r>
            <a:r>
              <a:rPr lang="ru-RU" b="0" i="0" dirty="0" smtClean="0">
                <a:solidFill>
                  <a:srgbClr val="000000"/>
                </a:solidFill>
                <a:effectLst/>
                <a:latin typeface="Times New Roman" panose="02020603050405020304" pitchFamily="18" charset="0"/>
              </a:rPr>
              <a:t> оборудование для теневого театра, фонарь.</a:t>
            </a:r>
          </a:p>
          <a:p>
            <a:pPr marR="359410"/>
            <a:r>
              <a:rPr lang="ru-RU" b="1" i="1" dirty="0" smtClean="0">
                <a:solidFill>
                  <a:srgbClr val="000000"/>
                </a:solidFill>
                <a:effectLst/>
                <a:latin typeface="Times New Roman" panose="02020603050405020304" pitchFamily="18" charset="0"/>
              </a:rPr>
              <a:t>Описание.</a:t>
            </a:r>
            <a:r>
              <a:rPr lang="ru-RU" b="0" i="0" dirty="0" smtClean="0">
                <a:solidFill>
                  <a:srgbClr val="000000"/>
                </a:solidFill>
                <a:effectLst/>
                <a:latin typeface="Times New Roman" panose="02020603050405020304" pitchFamily="18" charset="0"/>
              </a:rPr>
              <a:t> Приходит медвежонок Миша с фонариком. Воспитатель спрашивает его: «Что это у тебя? Для чего тебе нужен фонарик?» Миша предлагает поиграть с ним. Свет выключается, комната затемняется. Дети с помощью воспитателя освещают фонариком и рассматривают разные предметы. Почему мы хорошо все видим, когда светит фонарик?</a:t>
            </a:r>
          </a:p>
          <a:p>
            <a:pPr marR="359410"/>
            <a:r>
              <a:rPr lang="ru-RU" b="0" i="0" dirty="0" smtClean="0">
                <a:solidFill>
                  <a:srgbClr val="000000"/>
                </a:solidFill>
                <a:effectLst/>
                <a:latin typeface="Times New Roman" panose="02020603050405020304" pitchFamily="18" charset="0"/>
              </a:rPr>
              <a:t>Миша перед фонариком помещает свою лапу. Что видим на стене? (Тень.) Предлагает то же проделать детям. Почему образуется тень? (Рука мешает свету и не дает дойти ему до стены.) Воспитатель предлагает с помощью руки показать тень зайчика, собачки. Дети повторяют. Миша дарит детям</a:t>
            </a:r>
          </a:p>
          <a:p>
            <a:pPr marR="359410"/>
            <a:r>
              <a:rPr lang="ru-RU" b="0" i="0" dirty="0" smtClean="0">
                <a:solidFill>
                  <a:srgbClr val="000000"/>
                </a:solidFill>
                <a:effectLst/>
                <a:latin typeface="Times New Roman" panose="02020603050405020304" pitchFamily="18" charset="0"/>
              </a:rPr>
              <a:t>подарок.        </a:t>
            </a:r>
          </a:p>
          <a:p>
            <a:pPr marR="359410"/>
            <a:r>
              <a:rPr lang="ru-RU" b="1" i="1" dirty="0" smtClean="0">
                <a:solidFill>
                  <a:srgbClr val="00B0F0"/>
                </a:solidFill>
                <a:effectLst/>
                <a:latin typeface="Times New Roman" panose="02020603050405020304" pitchFamily="18" charset="0"/>
              </a:rPr>
              <a:t>•        Игра «Теневой театр».</a:t>
            </a:r>
            <a:r>
              <a:rPr lang="ru-RU" b="0" i="0" dirty="0" smtClean="0">
                <a:solidFill>
                  <a:srgbClr val="00B0F0"/>
                </a:solidFill>
                <a:effectLst/>
                <a:latin typeface="Times New Roman" panose="02020603050405020304" pitchFamily="18" charset="0"/>
              </a:rPr>
              <a:t> </a:t>
            </a:r>
            <a:r>
              <a:rPr lang="ru-RU" b="0" i="0" dirty="0" smtClean="0">
                <a:solidFill>
                  <a:srgbClr val="000000"/>
                </a:solidFill>
                <a:effectLst/>
                <a:latin typeface="Times New Roman" panose="02020603050405020304" pitchFamily="18" charset="0"/>
              </a:rPr>
              <a:t>Воспитатель достает из коробки теневой театр. Дети рассматривают оборудование для теневого театра. Чем необычен этот театр? Почему все фигурки черные? Для чего нужен фонарик? Почему этот театр называется теневым? Как образуется тень? Дети вместе с  медвежонком Мишей рассматривают фигурки животных и  показывают их тени.</a:t>
            </a:r>
          </a:p>
          <a:p>
            <a:pPr marR="359410"/>
            <a:r>
              <a:rPr lang="ru-RU" b="0" i="0" dirty="0" smtClean="0">
                <a:solidFill>
                  <a:srgbClr val="00B0F0"/>
                </a:solidFill>
                <a:effectLst/>
                <a:latin typeface="Times New Roman" panose="02020603050405020304" pitchFamily="18" charset="0"/>
              </a:rPr>
              <a:t>•</a:t>
            </a:r>
            <a:r>
              <a:rPr lang="ru-RU" b="0" i="0" dirty="0" smtClean="0">
                <a:solidFill>
                  <a:srgbClr val="000000"/>
                </a:solidFill>
                <a:effectLst/>
                <a:latin typeface="Times New Roman" panose="02020603050405020304" pitchFamily="18" charset="0"/>
              </a:rPr>
              <a:t>        </a:t>
            </a:r>
            <a:r>
              <a:rPr lang="ru-RU" b="1" i="1" dirty="0" smtClean="0">
                <a:solidFill>
                  <a:srgbClr val="00B0F0"/>
                </a:solidFill>
                <a:effectLst/>
                <a:latin typeface="Times New Roman" panose="02020603050405020304" pitchFamily="18" charset="0"/>
              </a:rPr>
              <a:t>Показ знакомой сказки</a:t>
            </a:r>
            <a:r>
              <a:rPr lang="ru-RU" b="0" i="0" dirty="0" smtClean="0">
                <a:solidFill>
                  <a:srgbClr val="000000"/>
                </a:solidFill>
                <a:effectLst/>
                <a:latin typeface="Times New Roman" panose="02020603050405020304" pitchFamily="18" charset="0"/>
              </a:rPr>
              <a:t>, например «Колобка», или любой другой.     </a:t>
            </a:r>
            <a:endParaRPr lang="ru-RU" b="0" i="0" dirty="0">
              <a:solidFill>
                <a:srgbClr val="000000"/>
              </a:solidFill>
              <a:effectLst/>
              <a:latin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12326" y="6073980"/>
            <a:ext cx="445047" cy="371888"/>
          </a:xfrm>
          <a:prstGeom prst="rect">
            <a:avLst/>
          </a:prstGeom>
        </p:spPr>
      </p:pic>
    </p:spTree>
    <p:extLst>
      <p:ext uri="{BB962C8B-B14F-4D97-AF65-F5344CB8AC3E}">
        <p14:creationId xmlns:p14="http://schemas.microsoft.com/office/powerpoint/2010/main" xmlns="" val="33179046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2086377" y="1313645"/>
            <a:ext cx="4975721" cy="1569660"/>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РЕЗИНА</a:t>
            </a:r>
          </a:p>
          <a:p>
            <a:pPr>
              <a:lnSpc>
                <a:spcPct val="150000"/>
              </a:lnSpc>
            </a:pPr>
            <a:r>
              <a:rPr lang="ru-RU" sz="2400" dirty="0" smtClean="0">
                <a:latin typeface="Times New Roman" panose="02020603050405020304" pitchFamily="18" charset="0"/>
                <a:cs typeface="Times New Roman" panose="02020603050405020304" pitchFamily="18" charset="0"/>
              </a:rPr>
              <a:t>«Знакомство со свойствами резины»</a:t>
            </a:r>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90152" y="6089287"/>
            <a:ext cx="432878"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1641330" y="2098475"/>
            <a:ext cx="445047" cy="371888"/>
          </a:xfrm>
          <a:prstGeom prst="rect">
            <a:avLst/>
          </a:prstGeom>
        </p:spPr>
      </p:pic>
    </p:spTree>
    <p:extLst>
      <p:ext uri="{BB962C8B-B14F-4D97-AF65-F5344CB8AC3E}">
        <p14:creationId xmlns:p14="http://schemas.microsoft.com/office/powerpoint/2010/main" xmlns="" val="9355448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837126" y="309093"/>
            <a:ext cx="9764692" cy="6494085"/>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«Знакомство со свойствами резины»</a:t>
            </a:r>
            <a:endParaRPr lang="ru-RU" sz="2400" dirty="0">
              <a:solidFill>
                <a:srgbClr val="FF0000"/>
              </a:solidFill>
              <a:latin typeface="Times New Roman" panose="02020603050405020304" pitchFamily="18" charset="0"/>
              <a:cs typeface="Times New Roman" panose="02020603050405020304" pitchFamily="18" charset="0"/>
            </a:endParaRPr>
          </a:p>
          <a:p>
            <a:r>
              <a:rPr lang="ru-RU" b="1" dirty="0">
                <a:solidFill>
                  <a:srgbClr val="000000"/>
                </a:solidFill>
                <a:latin typeface="Times New Roman" panose="02020603050405020304" pitchFamily="18" charset="0"/>
                <a:cs typeface="Times New Roman" panose="02020603050405020304" pitchFamily="18" charset="0"/>
              </a:rPr>
              <a:t>Цель:</a:t>
            </a:r>
            <a:r>
              <a:rPr lang="ru-RU" dirty="0">
                <a:solidFill>
                  <a:srgbClr val="000000"/>
                </a:solidFill>
                <a:latin typeface="Times New Roman" panose="02020603050405020304" pitchFamily="18" charset="0"/>
                <a:cs typeface="Times New Roman" panose="02020603050405020304" pitchFamily="18" charset="0"/>
              </a:rPr>
              <a:t> формирование у детей представлений о резине</a:t>
            </a:r>
            <a:r>
              <a:rPr lang="ru-RU" dirty="0" smtClean="0">
                <a:solidFill>
                  <a:srgbClr val="000000"/>
                </a:solidFill>
                <a:latin typeface="Times New Roman" panose="02020603050405020304" pitchFamily="18" charset="0"/>
                <a:cs typeface="Times New Roman" panose="02020603050405020304" pitchFamily="18" charset="0"/>
              </a:rPr>
              <a:t>.</a:t>
            </a:r>
          </a:p>
          <a:p>
            <a:pPr algn="just"/>
            <a:r>
              <a:rPr lang="ru-RU" dirty="0">
                <a:solidFill>
                  <a:srgbClr val="111111"/>
                </a:solidFill>
                <a:latin typeface="Times New Roman" panose="02020603050405020304" pitchFamily="18" charset="0"/>
              </a:rPr>
              <a:t>- Для того чтобы узнать какие свойства имеет резина, мы </a:t>
            </a:r>
            <a:r>
              <a:rPr lang="ru-RU" dirty="0" smtClean="0">
                <a:solidFill>
                  <a:srgbClr val="111111"/>
                </a:solidFill>
                <a:latin typeface="Times New Roman" panose="02020603050405020304" pitchFamily="18" charset="0"/>
              </a:rPr>
              <a:t>с вами проведем опыты.</a:t>
            </a:r>
            <a:endParaRPr lang="ru-RU" dirty="0">
              <a:solidFill>
                <a:srgbClr val="000000"/>
              </a:solidFill>
              <a:latin typeface="Calibri" panose="020F0502020204030204" pitchFamily="34" charset="0"/>
            </a:endParaRPr>
          </a:p>
          <a:p>
            <a:pPr marL="228600" algn="just"/>
            <a:r>
              <a:rPr lang="ru-RU" dirty="0" smtClean="0">
                <a:solidFill>
                  <a:srgbClr val="111111"/>
                </a:solidFill>
                <a:latin typeface="Times New Roman" panose="02020603050405020304" pitchFamily="18" charset="0"/>
              </a:rPr>
              <a:t>Предлагаю </a:t>
            </a:r>
            <a:r>
              <a:rPr lang="ru-RU" dirty="0">
                <a:solidFill>
                  <a:srgbClr val="111111"/>
                </a:solidFill>
                <a:latin typeface="Times New Roman" panose="02020603050405020304" pitchFamily="18" charset="0"/>
              </a:rPr>
              <a:t>детям  надуть шарики</a:t>
            </a:r>
            <a:r>
              <a:rPr lang="ru-RU" dirty="0" smtClean="0">
                <a:solidFill>
                  <a:srgbClr val="111111"/>
                </a:solidFill>
                <a:latin typeface="Times New Roman" panose="02020603050405020304" pitchFamily="18" charset="0"/>
              </a:rPr>
              <a:t>.</a:t>
            </a:r>
            <a:r>
              <a:rPr lang="ru-RU" dirty="0">
                <a:solidFill>
                  <a:srgbClr val="111111"/>
                </a:solidFill>
                <a:latin typeface="Times New Roman" panose="02020603050405020304" pitchFamily="18" charset="0"/>
              </a:rPr>
              <a:t> ( Они надулись!)</a:t>
            </a:r>
            <a:endParaRPr lang="ru-RU" dirty="0">
              <a:solidFill>
                <a:srgbClr val="000000"/>
              </a:solidFill>
              <a:latin typeface="Calibri" panose="020F0502020204030204" pitchFamily="34" charset="0"/>
            </a:endParaRPr>
          </a:p>
          <a:p>
            <a:pPr marL="228600" algn="just"/>
            <a:r>
              <a:rPr lang="ru-RU" dirty="0">
                <a:solidFill>
                  <a:srgbClr val="111111"/>
                </a:solidFill>
                <a:latin typeface="Times New Roman" panose="02020603050405020304" pitchFamily="18" charset="0"/>
              </a:rPr>
              <a:t>- Как вы думаете, что внутри шарика? (воздух).</a:t>
            </a:r>
            <a:endParaRPr lang="ru-RU" dirty="0">
              <a:solidFill>
                <a:srgbClr val="000000"/>
              </a:solidFill>
              <a:latin typeface="Calibri" panose="020F0502020204030204" pitchFamily="34" charset="0"/>
            </a:endParaRPr>
          </a:p>
          <a:p>
            <a:pPr marL="228600" algn="just"/>
            <a:r>
              <a:rPr lang="ru-RU" dirty="0">
                <a:solidFill>
                  <a:srgbClr val="111111"/>
                </a:solidFill>
                <a:latin typeface="Times New Roman" panose="02020603050405020304" pitchFamily="18" charset="0"/>
              </a:rPr>
              <a:t>- А если внутри шарика воздух, как можно назвать шарик? (Воздушный).</a:t>
            </a:r>
            <a:endParaRPr lang="ru-RU" dirty="0">
              <a:solidFill>
                <a:srgbClr val="000000"/>
              </a:solidFill>
              <a:latin typeface="Calibri" panose="020F0502020204030204" pitchFamily="34" charset="0"/>
            </a:endParaRPr>
          </a:p>
          <a:p>
            <a:pPr marL="228600" algn="just"/>
            <a:r>
              <a:rPr lang="ru-RU" dirty="0">
                <a:solidFill>
                  <a:srgbClr val="111111"/>
                </a:solidFill>
                <a:latin typeface="Times New Roman" panose="02020603050405020304" pitchFamily="18" charset="0"/>
              </a:rPr>
              <a:t>Проведем опыт:  опустим в воду различные резиновые предметы. Что сними произошло? (Одни утонули, другие нет).</a:t>
            </a:r>
            <a:endParaRPr lang="ru-RU" dirty="0">
              <a:solidFill>
                <a:srgbClr val="000000"/>
              </a:solidFill>
              <a:latin typeface="Calibri" panose="020F0502020204030204" pitchFamily="34" charset="0"/>
            </a:endParaRPr>
          </a:p>
          <a:p>
            <a:pPr marL="228600" algn="just"/>
            <a:r>
              <a:rPr lang="ru-RU" dirty="0">
                <a:solidFill>
                  <a:srgbClr val="111111"/>
                </a:solidFill>
                <a:latin typeface="Times New Roman" panose="02020603050405020304" pitchFamily="18" charset="0"/>
              </a:rPr>
              <a:t>-   Как вы думаете, почему? ( Не тонут те предметы, внутри которых воздух).</a:t>
            </a:r>
            <a:endParaRPr lang="ru-RU" dirty="0">
              <a:solidFill>
                <a:srgbClr val="000000"/>
              </a:solidFill>
              <a:latin typeface="Calibri" panose="020F0502020204030204" pitchFamily="34" charset="0"/>
            </a:endParaRPr>
          </a:p>
          <a:p>
            <a:pPr marL="228600" algn="just"/>
            <a:r>
              <a:rPr lang="ru-RU" dirty="0" smtClean="0">
                <a:solidFill>
                  <a:srgbClr val="111111"/>
                </a:solidFill>
                <a:latin typeface="Times New Roman" panose="02020603050405020304" pitchFamily="18" charset="0"/>
              </a:rPr>
              <a:t>Вывод: </a:t>
            </a:r>
            <a:r>
              <a:rPr lang="ru-RU" dirty="0">
                <a:solidFill>
                  <a:srgbClr val="111111"/>
                </a:solidFill>
                <a:latin typeface="Times New Roman" panose="02020603050405020304" pitchFamily="18" charset="0"/>
              </a:rPr>
              <a:t>резина удерживает воздух, она не пропускает, вот почему наши шарики не </a:t>
            </a:r>
            <a:r>
              <a:rPr lang="ru-RU" dirty="0" smtClean="0">
                <a:solidFill>
                  <a:srgbClr val="111111"/>
                </a:solidFill>
                <a:latin typeface="Times New Roman" panose="02020603050405020304" pitchFamily="18" charset="0"/>
              </a:rPr>
              <a:t>сдуваются.</a:t>
            </a:r>
          </a:p>
          <a:p>
            <a:pPr marL="228600" algn="just"/>
            <a:r>
              <a:rPr lang="ru-RU" dirty="0" smtClean="0">
                <a:solidFill>
                  <a:srgbClr val="111111"/>
                </a:solidFill>
                <a:latin typeface="Times New Roman" panose="02020603050405020304" pitchFamily="18" charset="0"/>
              </a:rPr>
              <a:t>- Мы </a:t>
            </a:r>
            <a:r>
              <a:rPr lang="ru-RU" dirty="0">
                <a:solidFill>
                  <a:srgbClr val="111111"/>
                </a:solidFill>
                <a:latin typeface="Times New Roman" panose="02020603050405020304" pitchFamily="18" charset="0"/>
              </a:rPr>
              <a:t>сейчас возьмем лейку и нальем в шарик воду</a:t>
            </a:r>
            <a:r>
              <a:rPr lang="ru-RU" dirty="0" smtClean="0">
                <a:solidFill>
                  <a:srgbClr val="111111"/>
                </a:solidFill>
                <a:latin typeface="Times New Roman" panose="02020603050405020304" pitchFamily="18" charset="0"/>
              </a:rPr>
              <a:t>.</a:t>
            </a:r>
            <a:r>
              <a:rPr lang="ru-RU" dirty="0">
                <a:solidFill>
                  <a:srgbClr val="000000"/>
                </a:solidFill>
                <a:latin typeface="Times New Roman" panose="02020603050405020304" pitchFamily="18" charset="0"/>
              </a:rPr>
              <a:t> </a:t>
            </a:r>
            <a:r>
              <a:rPr lang="ru-RU" dirty="0">
                <a:solidFill>
                  <a:srgbClr val="111111"/>
                </a:solidFill>
                <a:latin typeface="Times New Roman" panose="02020603050405020304" pitchFamily="18" charset="0"/>
              </a:rPr>
              <a:t>(</a:t>
            </a:r>
            <a:r>
              <a:rPr lang="ru-RU" dirty="0">
                <a:solidFill>
                  <a:srgbClr val="000000"/>
                </a:solidFill>
                <a:latin typeface="Times New Roman" panose="02020603050405020304" pitchFamily="18" charset="0"/>
              </a:rPr>
              <a:t> Шарик надулся, растянулся!)</a:t>
            </a:r>
            <a:endParaRPr lang="ru-RU" dirty="0">
              <a:solidFill>
                <a:srgbClr val="000000"/>
              </a:solidFill>
              <a:latin typeface="Calibri" panose="020F0502020204030204" pitchFamily="34" charset="0"/>
            </a:endParaRPr>
          </a:p>
          <a:p>
            <a:pPr algn="just"/>
            <a:r>
              <a:rPr lang="ru-RU" dirty="0">
                <a:solidFill>
                  <a:srgbClr val="000000"/>
                </a:solidFill>
                <a:latin typeface="Times New Roman" panose="02020603050405020304" pitchFamily="18" charset="0"/>
              </a:rPr>
              <a:t> -   </a:t>
            </a:r>
            <a:r>
              <a:rPr lang="ru-RU" b="1" dirty="0">
                <a:solidFill>
                  <a:srgbClr val="000000"/>
                </a:solidFill>
                <a:latin typeface="Times New Roman" panose="02020603050405020304" pitchFamily="18" charset="0"/>
              </a:rPr>
              <a:t>Первое свойство   – резина </a:t>
            </a:r>
            <a:r>
              <a:rPr lang="ru-RU" b="1" dirty="0" smtClean="0">
                <a:solidFill>
                  <a:srgbClr val="000000"/>
                </a:solidFill>
                <a:latin typeface="Times New Roman" panose="02020603050405020304" pitchFamily="18" charset="0"/>
              </a:rPr>
              <a:t>растягивается.</a:t>
            </a:r>
          </a:p>
          <a:p>
            <a:pPr algn="just"/>
            <a:r>
              <a:rPr lang="ru-RU" b="1" dirty="0" smtClean="0">
                <a:solidFill>
                  <a:srgbClr val="000000"/>
                </a:solidFill>
                <a:latin typeface="Times New Roman" panose="02020603050405020304" pitchFamily="18" charset="0"/>
              </a:rPr>
              <a:t>- </a:t>
            </a:r>
            <a:r>
              <a:rPr lang="ru-RU" dirty="0" smtClean="0">
                <a:solidFill>
                  <a:srgbClr val="000000"/>
                </a:solidFill>
                <a:latin typeface="Times New Roman" panose="02020603050405020304" pitchFamily="18" charset="0"/>
              </a:rPr>
              <a:t> Предлагаем </a:t>
            </a:r>
            <a:r>
              <a:rPr lang="ru-RU" dirty="0">
                <a:solidFill>
                  <a:srgbClr val="000000"/>
                </a:solidFill>
                <a:latin typeface="Times New Roman" panose="02020603050405020304" pitchFamily="18" charset="0"/>
              </a:rPr>
              <a:t>детям надеть перчатку и опустить руку в воду. Снимите перчатки. Какими остались ваши руки? (сухими</a:t>
            </a:r>
            <a:r>
              <a:rPr lang="ru-RU" dirty="0" smtClean="0">
                <a:solidFill>
                  <a:srgbClr val="000000"/>
                </a:solidFill>
                <a:latin typeface="Times New Roman" panose="02020603050405020304" pitchFamily="18" charset="0"/>
              </a:rPr>
              <a:t>).</a:t>
            </a:r>
            <a:r>
              <a:rPr lang="ru-RU" b="1" dirty="0" smtClean="0">
                <a:solidFill>
                  <a:srgbClr val="000000"/>
                </a:solidFill>
                <a:latin typeface="Times New Roman" panose="02020603050405020304" pitchFamily="18" charset="0"/>
              </a:rPr>
              <a:t>- второе </a:t>
            </a:r>
            <a:r>
              <a:rPr lang="ru-RU" b="1" dirty="0">
                <a:solidFill>
                  <a:srgbClr val="000000"/>
                </a:solidFill>
                <a:latin typeface="Times New Roman" panose="02020603050405020304" pitchFamily="18" charset="0"/>
              </a:rPr>
              <a:t>свойство – это водонепроницаемость.</a:t>
            </a:r>
            <a:endParaRPr lang="ru-RU" dirty="0">
              <a:solidFill>
                <a:srgbClr val="000000"/>
              </a:solidFill>
              <a:latin typeface="Calibri" panose="020F0502020204030204" pitchFamily="34" charset="0"/>
            </a:endParaRPr>
          </a:p>
          <a:p>
            <a:pPr marL="228600" algn="just"/>
            <a:r>
              <a:rPr lang="ru-RU" dirty="0">
                <a:solidFill>
                  <a:srgbClr val="111111"/>
                </a:solidFill>
                <a:latin typeface="Times New Roman" panose="02020603050405020304" pitchFamily="18" charset="0"/>
              </a:rPr>
              <a:t>Посмотрите как резинка легко растягивается, перекручивается, какая она эластичная. Значит какое третье свойство?  ( </a:t>
            </a:r>
            <a:r>
              <a:rPr lang="ru-RU" b="1" dirty="0">
                <a:solidFill>
                  <a:srgbClr val="111111"/>
                </a:solidFill>
                <a:latin typeface="Times New Roman" panose="02020603050405020304" pitchFamily="18" charset="0"/>
              </a:rPr>
              <a:t>Эластичность!)</a:t>
            </a:r>
            <a:endParaRPr lang="ru-RU" dirty="0">
              <a:solidFill>
                <a:srgbClr val="000000"/>
              </a:solidFill>
              <a:latin typeface="Calibri" panose="020F0502020204030204" pitchFamily="34" charset="0"/>
            </a:endParaRPr>
          </a:p>
          <a:p>
            <a:pPr marL="285750" indent="-285750">
              <a:buFontTx/>
              <a:buChar char="-"/>
            </a:pPr>
            <a:r>
              <a:rPr lang="ru-RU" dirty="0" smtClean="0">
                <a:solidFill>
                  <a:srgbClr val="111111"/>
                </a:solidFill>
                <a:latin typeface="Times New Roman" panose="02020603050405020304" pitchFamily="18" charset="0"/>
              </a:rPr>
              <a:t>Попробуйте </a:t>
            </a:r>
            <a:r>
              <a:rPr lang="ru-RU" dirty="0">
                <a:solidFill>
                  <a:srgbClr val="111111"/>
                </a:solidFill>
                <a:latin typeface="Times New Roman" panose="02020603050405020304" pitchFamily="18" charset="0"/>
              </a:rPr>
              <a:t>растянуть их. Что мы можем наблюдать? (она не рвется</a:t>
            </a:r>
            <a:r>
              <a:rPr lang="ru-RU" dirty="0" smtClean="0">
                <a:solidFill>
                  <a:srgbClr val="111111"/>
                </a:solidFill>
                <a:latin typeface="Times New Roman" panose="02020603050405020304" pitchFamily="18" charset="0"/>
              </a:rPr>
              <a:t>!)</a:t>
            </a:r>
            <a:r>
              <a:rPr lang="ru-RU" b="1" dirty="0">
                <a:solidFill>
                  <a:srgbClr val="111111"/>
                </a:solidFill>
                <a:latin typeface="Times New Roman" panose="02020603050405020304" pitchFamily="18" charset="0"/>
              </a:rPr>
              <a:t> она </a:t>
            </a:r>
            <a:r>
              <a:rPr lang="ru-RU" b="1" dirty="0" smtClean="0">
                <a:solidFill>
                  <a:srgbClr val="111111"/>
                </a:solidFill>
                <a:latin typeface="Times New Roman" panose="02020603050405020304" pitchFamily="18" charset="0"/>
              </a:rPr>
              <a:t>прочная.</a:t>
            </a:r>
          </a:p>
          <a:p>
            <a:pPr marL="285750" indent="-285750">
              <a:buFontTx/>
              <a:buChar char="-"/>
            </a:pPr>
            <a:r>
              <a:rPr lang="ru-RU" dirty="0" smtClean="0">
                <a:solidFill>
                  <a:srgbClr val="111111"/>
                </a:solidFill>
                <a:latin typeface="Times New Roman" panose="02020603050405020304" pitchFamily="18" charset="0"/>
              </a:rPr>
              <a:t>У </a:t>
            </a:r>
            <a:r>
              <a:rPr lang="ru-RU" dirty="0">
                <a:solidFill>
                  <a:srgbClr val="111111"/>
                </a:solidFill>
                <a:latin typeface="Times New Roman" panose="02020603050405020304" pitchFamily="18" charset="0"/>
              </a:rPr>
              <a:t>резины есть враги! Это – острые предметы. Вы догадались? Назовите их. (Дети дают варианты ответов)</a:t>
            </a:r>
            <a:endParaRPr lang="ru-RU" sz="1400" dirty="0">
              <a:solidFill>
                <a:srgbClr val="000000"/>
              </a:solidFill>
              <a:latin typeface="Calibri" panose="020F0502020204030204" pitchFamily="34" charset="0"/>
            </a:endParaRPr>
          </a:p>
          <a:p>
            <a:pPr marL="228600" algn="just"/>
            <a:r>
              <a:rPr lang="ru-RU" dirty="0">
                <a:solidFill>
                  <a:srgbClr val="111111"/>
                </a:solidFill>
                <a:latin typeface="Times New Roman" panose="02020603050405020304" pitchFamily="18" charset="0"/>
              </a:rPr>
              <a:t>Сама протыкаю шарик иголкой, шарик лопается!</a:t>
            </a:r>
            <a:endParaRPr lang="ru-RU" sz="1400" dirty="0">
              <a:solidFill>
                <a:srgbClr val="000000"/>
              </a:solidFill>
              <a:latin typeface="Calibri" panose="020F0502020204030204" pitchFamily="34" charset="0"/>
            </a:endParaRPr>
          </a:p>
          <a:p>
            <a:pPr algn="just"/>
            <a:r>
              <a:rPr lang="ru-RU" dirty="0">
                <a:solidFill>
                  <a:srgbClr val="111111"/>
                </a:solidFill>
                <a:latin typeface="Times New Roman" panose="02020603050405020304" pitchFamily="18" charset="0"/>
              </a:rPr>
              <a:t>- И последнее свойство резины – </a:t>
            </a:r>
            <a:r>
              <a:rPr lang="ru-RU" b="1" dirty="0">
                <a:solidFill>
                  <a:srgbClr val="111111"/>
                </a:solidFill>
                <a:latin typeface="Times New Roman" panose="02020603050405020304" pitchFamily="18" charset="0"/>
              </a:rPr>
              <a:t>это резина рвется.</a:t>
            </a:r>
            <a:endParaRPr lang="ru-RU" sz="1400" b="1" dirty="0">
              <a:solidFill>
                <a:srgbClr val="000000"/>
              </a:solidFill>
              <a:latin typeface="Calibri" panose="020F0502020204030204" pitchFamily="34" charset="0"/>
            </a:endParaRPr>
          </a:p>
          <a:p>
            <a:pPr marL="285750" indent="-285750">
              <a:buFontTx/>
              <a:buChar char="-"/>
            </a:pPr>
            <a:endParaRPr lang="ru-RU" dirty="0" smtClean="0">
              <a:solidFill>
                <a:srgbClr val="111111"/>
              </a:solidFill>
              <a:latin typeface="Times New Roman" panose="02020603050405020304" pitchFamily="18" charset="0"/>
            </a:endParaRPr>
          </a:p>
          <a:p>
            <a:pPr marL="285750" indent="-285750">
              <a:buFontTx/>
              <a:buChar char="-"/>
            </a:pPr>
            <a:endParaRPr lang="ru-RU"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65149" y="6012014"/>
            <a:ext cx="445047" cy="371888"/>
          </a:xfrm>
          <a:prstGeom prst="rect">
            <a:avLst/>
          </a:prstGeom>
        </p:spPr>
      </p:pic>
    </p:spTree>
    <p:extLst>
      <p:ext uri="{BB962C8B-B14F-4D97-AF65-F5344CB8AC3E}">
        <p14:creationId xmlns:p14="http://schemas.microsoft.com/office/powerpoint/2010/main" xmlns="" val="8410426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901522" y="1094704"/>
            <a:ext cx="8233088" cy="4893647"/>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МАГНИТ</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«Притягивает – не притягивает» </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«Действует ли магнит через другие материалы?»</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Игра-опыт «Бабочка летит»</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«Не замочив рук»</a:t>
            </a:r>
          </a:p>
          <a:p>
            <a:pPr marL="342900" indent="-342900">
              <a:lnSpc>
                <a:spcPct val="150000"/>
              </a:lnSpc>
              <a:buAutoNum type="arabicPeriod"/>
            </a:pPr>
            <a:r>
              <a:rPr lang="ru-RU" sz="2400" dirty="0">
                <a:latin typeface="Times New Roman" panose="02020603050405020304" pitchFamily="18" charset="0"/>
                <a:cs typeface="Times New Roman" panose="02020603050405020304" pitchFamily="18" charset="0"/>
              </a:rPr>
              <a:t>«Испытание магнита»</a:t>
            </a:r>
          </a:p>
          <a:p>
            <a:pPr marL="342900" indent="-342900">
              <a:lnSpc>
                <a:spcPct val="150000"/>
              </a:lnSpc>
              <a:buAutoNum type="arabicPeriod"/>
            </a:pPr>
            <a:r>
              <a:rPr lang="ru-RU" sz="2400" dirty="0">
                <a:latin typeface="Times New Roman" panose="02020603050405020304" pitchFamily="18" charset="0"/>
                <a:cs typeface="Times New Roman" panose="02020603050405020304" pitchFamily="18" charset="0"/>
              </a:rPr>
              <a:t>«Магнитные свойства можно передать обычному железу».</a:t>
            </a:r>
          </a:p>
          <a:p>
            <a:pPr marL="342900" indent="-342900">
              <a:buAutoNum type="arabicPeriod"/>
            </a:pPr>
            <a:endParaRPr lang="ru-RU" dirty="0" smtClean="0"/>
          </a:p>
          <a:p>
            <a:pPr marL="342900" indent="-342900">
              <a:buAutoNum type="arabicPeriod"/>
            </a:pPr>
            <a:endParaRPr lang="ru-RU" dirty="0" smtClean="0"/>
          </a:p>
          <a:p>
            <a:pPr marL="342900" indent="-342900">
              <a:buAutoNum type="arabicPeriod"/>
            </a:pP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68324" y="5970482"/>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493690" y="4620407"/>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513371" y="4106103"/>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487961" y="3548241"/>
            <a:ext cx="445047" cy="371888"/>
          </a:xfrm>
          <a:prstGeom prst="rect">
            <a:avLst/>
          </a:prstGeom>
        </p:spPr>
      </p:pic>
      <p:pic>
        <p:nvPicPr>
          <p:cNvPr id="8" name="Рисунок 7">
            <a:hlinkClick r:id="rId9" action="ppaction://hlinksldjump"/>
          </p:cNvPr>
          <p:cNvPicPr>
            <a:picLocks noChangeAspect="1"/>
          </p:cNvPicPr>
          <p:nvPr/>
        </p:nvPicPr>
        <p:blipFill>
          <a:blip r:embed="rId6" cstate="print"/>
          <a:stretch>
            <a:fillRect/>
          </a:stretch>
        </p:blipFill>
        <p:spPr>
          <a:xfrm>
            <a:off x="493690" y="3021169"/>
            <a:ext cx="445047" cy="371888"/>
          </a:xfrm>
          <a:prstGeom prst="rect">
            <a:avLst/>
          </a:prstGeom>
        </p:spPr>
      </p:pic>
      <p:pic>
        <p:nvPicPr>
          <p:cNvPr id="9" name="Рисунок 8">
            <a:hlinkClick r:id="rId10" action="ppaction://hlinksldjump"/>
          </p:cNvPr>
          <p:cNvPicPr>
            <a:picLocks noChangeAspect="1"/>
          </p:cNvPicPr>
          <p:nvPr/>
        </p:nvPicPr>
        <p:blipFill>
          <a:blip r:embed="rId6" cstate="print"/>
          <a:stretch>
            <a:fillRect/>
          </a:stretch>
        </p:blipFill>
        <p:spPr>
          <a:xfrm>
            <a:off x="475083" y="2487931"/>
            <a:ext cx="445047" cy="371888"/>
          </a:xfrm>
          <a:prstGeom prst="rect">
            <a:avLst/>
          </a:prstGeom>
        </p:spPr>
      </p:pic>
      <p:pic>
        <p:nvPicPr>
          <p:cNvPr id="10" name="Рисунок 9">
            <a:hlinkClick r:id="rId11" action="ppaction://hlinksldjump"/>
          </p:cNvPr>
          <p:cNvPicPr>
            <a:picLocks noChangeAspect="1"/>
          </p:cNvPicPr>
          <p:nvPr/>
        </p:nvPicPr>
        <p:blipFill>
          <a:blip r:embed="rId6" cstate="print"/>
          <a:stretch>
            <a:fillRect/>
          </a:stretch>
        </p:blipFill>
        <p:spPr>
          <a:xfrm>
            <a:off x="493690" y="1869836"/>
            <a:ext cx="445047" cy="371888"/>
          </a:xfrm>
          <a:prstGeom prst="rect">
            <a:avLst/>
          </a:prstGeom>
        </p:spPr>
      </p:pic>
    </p:spTree>
    <p:extLst>
      <p:ext uri="{BB962C8B-B14F-4D97-AF65-F5344CB8AC3E}">
        <p14:creationId xmlns:p14="http://schemas.microsoft.com/office/powerpoint/2010/main" xmlns="" val="36922808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824249" y="785610"/>
            <a:ext cx="8693239" cy="4524315"/>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«Притягивает – не притягивает»</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 У вас на столе лежат вперемешку предметы, разберите предметы таким образом: на поднос черного цвета, положите все предметы, которые магнит притягивает. На поднос зеленого цвета, положите, которые не реагируют на магнит.</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a:t>
            </a:r>
            <a:r>
              <a:rPr lang="ru-RU" sz="2000" b="0" i="0" dirty="0" smtClean="0">
                <a:solidFill>
                  <a:srgbClr val="000000"/>
                </a:solidFill>
                <a:effectLst/>
                <a:latin typeface="Times New Roman" panose="02020603050405020304" pitchFamily="18" charset="0"/>
              </a:rPr>
              <a:t> Как мы это проверим?</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a:t>
            </a:r>
            <a:r>
              <a:rPr lang="ru-RU" sz="2000" b="0" i="0" dirty="0" smtClean="0">
                <a:solidFill>
                  <a:srgbClr val="000000"/>
                </a:solidFill>
                <a:effectLst/>
                <a:latin typeface="Times New Roman" panose="02020603050405020304" pitchFamily="18" charset="0"/>
              </a:rPr>
              <a:t> С помощью магнита.</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a:t>
            </a:r>
            <a:r>
              <a:rPr lang="ru-RU" sz="2000" b="0" i="0" dirty="0" smtClean="0">
                <a:solidFill>
                  <a:srgbClr val="000000"/>
                </a:solidFill>
                <a:effectLst/>
                <a:latin typeface="Times New Roman" panose="02020603050405020304" pitchFamily="18" charset="0"/>
              </a:rPr>
              <a:t> Что бы это проверить, надо провести магнитом над предметами.</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a:t>
            </a:r>
            <a:r>
              <a:rPr lang="ru-RU" sz="2000" b="0" i="0" dirty="0" smtClean="0">
                <a:solidFill>
                  <a:srgbClr val="000000"/>
                </a:solidFill>
                <a:effectLst/>
                <a:latin typeface="Times New Roman" panose="02020603050405020304" pitchFamily="18" charset="0"/>
              </a:rPr>
              <a:t>Приступаем! Расскажите, что вы делали ?   И что получилось?</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a:t>
            </a:r>
            <a:r>
              <a:rPr lang="ru-RU" sz="2000" b="0" i="0" dirty="0" smtClean="0">
                <a:solidFill>
                  <a:srgbClr val="000000"/>
                </a:solidFill>
                <a:effectLst/>
                <a:latin typeface="Times New Roman" panose="02020603050405020304" pitchFamily="18" charset="0"/>
              </a:rPr>
              <a:t> Я провел магнитом над предметами, и все железные предметы притянулись к нему. Значит, магнит притягивает железные предметы.</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a:t>
            </a:r>
            <a:r>
              <a:rPr lang="ru-RU" sz="2000" b="0" i="0" dirty="0" smtClean="0">
                <a:solidFill>
                  <a:srgbClr val="000000"/>
                </a:solidFill>
                <a:effectLst/>
                <a:latin typeface="Times New Roman" panose="02020603050405020304" pitchFamily="18" charset="0"/>
              </a:rPr>
              <a:t> А какие предметы магнит не притянул?</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Д:</a:t>
            </a:r>
            <a:r>
              <a:rPr lang="ru-RU" sz="2000" b="0" i="0" dirty="0" smtClean="0">
                <a:solidFill>
                  <a:srgbClr val="000000"/>
                </a:solidFill>
                <a:effectLst/>
                <a:latin typeface="Times New Roman" panose="02020603050405020304" pitchFamily="18" charset="0"/>
              </a:rPr>
              <a:t> Магнит не притянул: пластмассовую пуговицу, кусок ткани, бумагу, деревянный карандаш, ластик.</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03741" y="5947620"/>
            <a:ext cx="445047" cy="371888"/>
          </a:xfrm>
          <a:prstGeom prst="rect">
            <a:avLst/>
          </a:prstGeom>
        </p:spPr>
      </p:pic>
    </p:spTree>
    <p:extLst>
      <p:ext uri="{BB962C8B-B14F-4D97-AF65-F5344CB8AC3E}">
        <p14:creationId xmlns:p14="http://schemas.microsoft.com/office/powerpoint/2010/main" xmlns="" val="30280705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53792" y="837126"/>
            <a:ext cx="8422783" cy="3600986"/>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«Действует ли магнит через другие материалы?»</a:t>
            </a:r>
            <a:endParaRPr lang="ru-RU" sz="2800" b="0" i="0" dirty="0" smtClean="0">
              <a:solidFill>
                <a:srgbClr val="FF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Игра «Рыбалка»</a:t>
            </a:r>
            <a:endParaRPr lang="ru-RU" sz="2000" b="0" i="0" dirty="0" smtClean="0">
              <a:solidFill>
                <a:srgbClr val="00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-А через воду магнитные силы пройдут? Сейчас мы это проверим. Мы будем ловить рыбок без удочки, только с помощью нашего магнита. Проведите магнитом над водой. Приступайте.</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Дети проводят магнитом над водой, железные рыбки, находящиеся на дне, притягиваются к магниту.</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-Расскажите, что вы делали, и что у вас получилось.</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-Я провел над стаканом с водой магнитом, и рыбка, лежащая в воде, притянулась, </a:t>
            </a:r>
            <a:r>
              <a:rPr lang="ru-RU" sz="2000" b="0" i="0" dirty="0" err="1" smtClean="0">
                <a:solidFill>
                  <a:srgbClr val="000000"/>
                </a:solidFill>
                <a:effectLst/>
                <a:latin typeface="Times New Roman" panose="02020603050405020304" pitchFamily="18" charset="0"/>
              </a:rPr>
              <a:t>примагнитилась</a:t>
            </a:r>
            <a:r>
              <a:rPr lang="ru-RU" sz="2000" b="0" i="0" dirty="0" smtClean="0">
                <a:solidFill>
                  <a:srgbClr val="000000"/>
                </a:solidFill>
                <a:effectLst/>
                <a:latin typeface="Times New Roman" panose="02020603050405020304" pitchFamily="18" charset="0"/>
              </a:rPr>
              <a:t>.</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 Магнитные силы проходят через воду.</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08745" y="5986256"/>
            <a:ext cx="445047" cy="371888"/>
          </a:xfrm>
          <a:prstGeom prst="rect">
            <a:avLst/>
          </a:prstGeom>
        </p:spPr>
      </p:pic>
    </p:spTree>
    <p:extLst>
      <p:ext uri="{BB962C8B-B14F-4D97-AF65-F5344CB8AC3E}">
        <p14:creationId xmlns:p14="http://schemas.microsoft.com/office/powerpoint/2010/main" xmlns="" val="2693864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291548" y="837127"/>
            <a:ext cx="8569117" cy="4093428"/>
          </a:xfrm>
          <a:prstGeom prst="rect">
            <a:avLst/>
          </a:prstGeom>
          <a:noFill/>
        </p:spPr>
        <p:txBody>
          <a:bodyPr wrap="square" rtlCol="0">
            <a:spAutoFit/>
          </a:bodyPr>
          <a:lstStyle/>
          <a:p>
            <a:pPr algn="ctr"/>
            <a:r>
              <a:rPr lang="ru-RU" sz="2000" b="1" i="0" u="none" strike="noStrike" dirty="0" smtClean="0">
                <a:solidFill>
                  <a:srgbClr val="FF0000"/>
                </a:solidFill>
                <a:effectLst/>
                <a:latin typeface="Times New Roman" panose="02020603050405020304" pitchFamily="18" charset="0"/>
              </a:rPr>
              <a:t>«ЗДРАВСТВУЙ, ВЕТЕР»</a:t>
            </a:r>
            <a:endParaRPr lang="ru-RU" sz="2000" b="0" i="0" dirty="0" smtClean="0">
              <a:solidFill>
                <a:srgbClr val="FF0000"/>
              </a:solidFill>
              <a:effectLst/>
              <a:latin typeface="Calibri" panose="020F0502020204030204" pitchFamily="34" charset="0"/>
            </a:endParaRPr>
          </a:p>
          <a:p>
            <a:pPr indent="449580"/>
            <a:r>
              <a:rPr lang="ru-RU" sz="2000" b="1" i="0" dirty="0" smtClean="0">
                <a:solidFill>
                  <a:srgbClr val="000000"/>
                </a:solidFill>
                <a:effectLst/>
                <a:latin typeface="Times New Roman" panose="02020603050405020304" pitchFamily="18" charset="0"/>
              </a:rPr>
              <a:t>Цель: </a:t>
            </a:r>
            <a:r>
              <a:rPr lang="ru-RU" sz="2000" b="0" i="0" u="none" strike="noStrike" dirty="0" smtClean="0">
                <a:solidFill>
                  <a:srgbClr val="000000"/>
                </a:solidFill>
                <a:effectLst/>
                <a:latin typeface="Times New Roman" panose="02020603050405020304" pitchFamily="18" charset="0"/>
              </a:rPr>
              <a:t>познакомить детей с природным явлением – ветер.</a:t>
            </a:r>
            <a:endParaRPr lang="ru-RU" sz="2000" b="0" i="0" dirty="0" smtClean="0">
              <a:solidFill>
                <a:srgbClr val="000000"/>
              </a:solidFill>
              <a:effectLst/>
              <a:latin typeface="Calibri" panose="020F0502020204030204" pitchFamily="34" charset="0"/>
            </a:endParaRPr>
          </a:p>
          <a:p>
            <a:pPr indent="449580"/>
            <a:r>
              <a:rPr lang="ru-RU" sz="2000" b="1" i="0" u="none" strike="noStrike" dirty="0" smtClean="0">
                <a:solidFill>
                  <a:srgbClr val="000000"/>
                </a:solidFill>
                <a:effectLst/>
                <a:latin typeface="Times New Roman" panose="02020603050405020304" pitchFamily="18" charset="0"/>
              </a:rPr>
              <a:t>Ход:</a:t>
            </a:r>
            <a:endParaRPr lang="ru-RU" sz="2000" b="0" i="0" dirty="0" smtClean="0">
              <a:solidFill>
                <a:srgbClr val="000000"/>
              </a:solidFill>
              <a:effectLst/>
              <a:latin typeface="Calibri" panose="020F0502020204030204" pitchFamily="34" charset="0"/>
            </a:endParaRPr>
          </a:p>
          <a:p>
            <a:pPr indent="449580"/>
            <a:r>
              <a:rPr lang="ru-RU" sz="2000" b="0" i="0" u="none" strike="noStrike" dirty="0" smtClean="0">
                <a:solidFill>
                  <a:srgbClr val="000000"/>
                </a:solidFill>
                <a:effectLst/>
                <a:latin typeface="Times New Roman" panose="02020603050405020304" pitchFamily="18" charset="0"/>
              </a:rPr>
              <a:t>Перед каждым ребёнком миска с водой (закрасить) – это «моря». Дети – «ветры», они дуют на воду, получаются волны. Чем сильнее дуть, тем больше волны. Можно опустить кораблики и подуть на паруса. Если нет ветра, то лодка стоит.</a:t>
            </a:r>
            <a:endParaRPr lang="ru-RU" sz="2000" b="0" i="0" dirty="0" smtClean="0">
              <a:solidFill>
                <a:srgbClr val="000000"/>
              </a:solidFill>
              <a:effectLst/>
              <a:latin typeface="Calibri" panose="020F0502020204030204" pitchFamily="34" charset="0"/>
            </a:endParaRPr>
          </a:p>
          <a:p>
            <a:pPr indent="449580"/>
            <a:r>
              <a:rPr lang="ru-RU" sz="2000" b="0" i="0" u="none" strike="noStrike" dirty="0" smtClean="0">
                <a:solidFill>
                  <a:srgbClr val="000000"/>
                </a:solidFill>
                <a:effectLst/>
                <a:latin typeface="Times New Roman" panose="02020603050405020304" pitchFamily="18" charset="0"/>
              </a:rPr>
              <a:t>Ходит в море ветер – пастушок,</a:t>
            </a:r>
            <a:endParaRPr lang="ru-RU" sz="2000" b="0" i="0" dirty="0" smtClean="0">
              <a:solidFill>
                <a:srgbClr val="000000"/>
              </a:solidFill>
              <a:effectLst/>
              <a:latin typeface="Calibri" panose="020F0502020204030204" pitchFamily="34" charset="0"/>
            </a:endParaRPr>
          </a:p>
          <a:p>
            <a:pPr indent="449580"/>
            <a:r>
              <a:rPr lang="ru-RU" sz="2000" b="0" i="0" u="none" strike="noStrike" dirty="0" smtClean="0">
                <a:solidFill>
                  <a:srgbClr val="000000"/>
                </a:solidFill>
                <a:effectLst/>
                <a:latin typeface="Times New Roman" panose="02020603050405020304" pitchFamily="18" charset="0"/>
              </a:rPr>
              <a:t>Дует ветер в маленький рожок,</a:t>
            </a:r>
            <a:endParaRPr lang="ru-RU" sz="2000" b="0" i="0" dirty="0" smtClean="0">
              <a:solidFill>
                <a:srgbClr val="000000"/>
              </a:solidFill>
              <a:effectLst/>
              <a:latin typeface="Calibri" panose="020F0502020204030204" pitchFamily="34" charset="0"/>
            </a:endParaRPr>
          </a:p>
          <a:p>
            <a:pPr indent="449580"/>
            <a:r>
              <a:rPr lang="ru-RU" sz="2000" b="0" i="0" u="none" strike="noStrike" dirty="0" smtClean="0">
                <a:solidFill>
                  <a:srgbClr val="000000"/>
                </a:solidFill>
                <a:effectLst/>
                <a:latin typeface="Times New Roman" panose="02020603050405020304" pitchFamily="18" charset="0"/>
              </a:rPr>
              <a:t>А вокруг него бегут барашки,</a:t>
            </a:r>
            <a:endParaRPr lang="ru-RU" sz="2000" b="0" i="0" dirty="0" smtClean="0">
              <a:solidFill>
                <a:srgbClr val="000000"/>
              </a:solidFill>
              <a:effectLst/>
              <a:latin typeface="Calibri" panose="020F0502020204030204" pitchFamily="34" charset="0"/>
            </a:endParaRPr>
          </a:p>
          <a:p>
            <a:pPr indent="449580"/>
            <a:r>
              <a:rPr lang="ru-RU" sz="2000" b="0" i="0" u="none" strike="noStrike" dirty="0" smtClean="0">
                <a:solidFill>
                  <a:srgbClr val="000000"/>
                </a:solidFill>
                <a:effectLst/>
                <a:latin typeface="Times New Roman" panose="02020603050405020304" pitchFamily="18" charset="0"/>
              </a:rPr>
              <a:t>У барашков – белые кудряшки.</a:t>
            </a:r>
            <a:endParaRPr lang="ru-RU" sz="2000" b="0" i="0" dirty="0" smtClean="0">
              <a:solidFill>
                <a:srgbClr val="000000"/>
              </a:solidFill>
              <a:effectLst/>
              <a:latin typeface="Calibri" panose="020F0502020204030204" pitchFamily="34" charset="0"/>
            </a:endParaRPr>
          </a:p>
          <a:p>
            <a:r>
              <a:rPr lang="ru-RU" sz="2000" dirty="0" smtClean="0"/>
              <a:t/>
            </a:r>
            <a:br>
              <a:rPr lang="ru-RU" sz="2000" dirty="0" smtClean="0"/>
            </a:br>
            <a:endParaRPr lang="ru-RU" sz="2000" dirty="0"/>
          </a:p>
        </p:txBody>
      </p:sp>
      <p:pic>
        <p:nvPicPr>
          <p:cNvPr id="4" name="Рисунок 3">
            <a:hlinkClick r:id="rId3" action="ppaction://hlinksldjump"/>
          </p:cNvPr>
          <p:cNvPicPr>
            <a:picLocks noChangeAspect="1"/>
          </p:cNvPicPr>
          <p:nvPr/>
        </p:nvPicPr>
        <p:blipFill>
          <a:blip r:embed="rId4" cstate="print"/>
          <a:stretch>
            <a:fillRect/>
          </a:stretch>
        </p:blipFill>
        <p:spPr>
          <a:xfrm>
            <a:off x="69024" y="6063530"/>
            <a:ext cx="445047" cy="371888"/>
          </a:xfrm>
          <a:prstGeom prst="rect">
            <a:avLst/>
          </a:prstGeom>
        </p:spPr>
      </p:pic>
    </p:spTree>
    <p:extLst>
      <p:ext uri="{BB962C8B-B14F-4D97-AF65-F5344CB8AC3E}">
        <p14:creationId xmlns:p14="http://schemas.microsoft.com/office/powerpoint/2010/main" xmlns="" val="28922956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540257" y="394692"/>
            <a:ext cx="9350717" cy="5755422"/>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Игра-опыт «Бабочка летит»</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-Ребята, а как вы думаете, может ли бумажная бабочка летать?</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-Я положу на лист картона бабочку, магнит под картон. Буду двигать бабочку по нарисованным дорожкам. Приступайте к проведению опыта.</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Расскажите, что вы сделали и что получили.</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-Бабочка летит.</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-А почему?</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-Внизу у бабочки тоже есть магнит. Магнит притягивает магнит.</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-Что двигает бабочку? (магнитная сила).</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-Правильно, магнитные силы оказывают своё волшебное действие.</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-Какой мы можем сделать вывод?</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-Магнитная сила проходит через картон.</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-Магниты могут действовать через бумагу, поэтому их используют, например для того, чтобы прикреплять записки к металлической дверце холодильника.</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-Какой же вывод можно сделать? Через какие материалы и вещества проходит магнитная сила?</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 Магнитная сила проходит через картон.</a:t>
            </a:r>
            <a:r>
              <a:rPr lang="ru-RU" sz="2000" b="0" i="0" dirty="0" smtClean="0">
                <a:solidFill>
                  <a:srgbClr val="000000"/>
                </a:solidFill>
                <a:effectLst/>
                <a:latin typeface="Times New Roman" panose="02020603050405020304" pitchFamily="18" charset="0"/>
              </a:rPr>
              <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-Правильно, магнитная сила проходит через разные материалы и вещества.</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95210" y="5964170"/>
            <a:ext cx="445047" cy="371888"/>
          </a:xfrm>
          <a:prstGeom prst="rect">
            <a:avLst/>
          </a:prstGeom>
        </p:spPr>
      </p:pic>
    </p:spTree>
    <p:extLst>
      <p:ext uri="{BB962C8B-B14F-4D97-AF65-F5344CB8AC3E}">
        <p14:creationId xmlns:p14="http://schemas.microsoft.com/office/powerpoint/2010/main" xmlns="" val="17886748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991674" y="1030310"/>
            <a:ext cx="7701566" cy="5078313"/>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«Не замочив рук»</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Действует ли магнит через другие материалы?</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-А сейчас отправляемся в лабораторию волшебников.</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-Слушайте следующее задание. Как достать скрепку из стакана с водой, не замочив рук?</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-Дети пробуют. (Показываю, как это сделать).</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Надо взять магнит. А затем надо вести магнит по внешней стенке стакана.</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 Расскажите, что вы сделали и что получили. (Скрепка следует за движением магнита вверх).</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-Что же двигало скрепку? (Магнитная сила)</a:t>
            </a:r>
            <a:br>
              <a:rPr lang="ru-RU" sz="2000" b="0" i="0" dirty="0" smtClean="0">
                <a:solidFill>
                  <a:srgbClr val="000000"/>
                </a:solidFill>
                <a:effectLst/>
                <a:latin typeface="Times New Roman" panose="02020603050405020304" pitchFamily="18" charset="0"/>
              </a:rPr>
            </a:br>
            <a:r>
              <a:rPr lang="ru-RU" sz="2000" b="0" i="0" dirty="0" smtClean="0">
                <a:solidFill>
                  <a:srgbClr val="000000"/>
                </a:solidFill>
                <a:effectLst/>
                <a:latin typeface="Times New Roman" panose="02020603050405020304" pitchFamily="18" charset="0"/>
              </a:rPr>
              <a:t>-Какой можно сделать вывод: проходят ли магнитные силы через стекло?</a:t>
            </a:r>
            <a:endParaRPr lang="ru-RU" sz="2000" b="0" i="0" dirty="0" smtClean="0">
              <a:solidFill>
                <a:srgbClr val="000000"/>
              </a:solidFill>
              <a:effectLst/>
              <a:latin typeface="Calibri" panose="020F0502020204030204" pitchFamily="34" charset="0"/>
            </a:endParaRPr>
          </a:p>
          <a:p>
            <a:r>
              <a:rPr lang="ru-RU" sz="2000" b="1" i="0" dirty="0" smtClean="0">
                <a:solidFill>
                  <a:srgbClr val="000000"/>
                </a:solidFill>
                <a:effectLst/>
                <a:latin typeface="Times New Roman" panose="02020603050405020304" pitchFamily="18" charset="0"/>
              </a:rPr>
              <a:t>Вывод - Магнитные силы проходят через стекло</a:t>
            </a:r>
            <a:endParaRPr lang="ru-RU" sz="2000" b="0" i="0" dirty="0" smtClean="0">
              <a:solidFill>
                <a:srgbClr val="000000"/>
              </a:solidFill>
              <a:effectLst/>
              <a:latin typeface="Calibri" panose="020F0502020204030204" pitchFamily="34" charset="0"/>
            </a:endParaRPr>
          </a:p>
          <a:p>
            <a:r>
              <a:rPr lang="ru-RU" dirty="0" smtClean="0"/>
              <a:t/>
            </a:r>
            <a:br>
              <a:rPr lang="ru-RU" dirty="0" smtClean="0"/>
            </a:b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74447" y="5922679"/>
            <a:ext cx="445047" cy="371888"/>
          </a:xfrm>
          <a:prstGeom prst="rect">
            <a:avLst/>
          </a:prstGeom>
        </p:spPr>
      </p:pic>
    </p:spTree>
    <p:extLst>
      <p:ext uri="{BB962C8B-B14F-4D97-AF65-F5344CB8AC3E}">
        <p14:creationId xmlns:p14="http://schemas.microsoft.com/office/powerpoint/2010/main" xmlns="" val="32247243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618186" y="428178"/>
            <a:ext cx="8113690" cy="6063198"/>
          </a:xfrm>
          <a:prstGeom prst="rect">
            <a:avLst/>
          </a:prstGeom>
          <a:noFill/>
        </p:spPr>
        <p:txBody>
          <a:bodyPr wrap="square" rtlCol="0">
            <a:spAutoFit/>
          </a:bodyPr>
          <a:lstStyle/>
          <a:p>
            <a:pPr algn="ctr"/>
            <a:r>
              <a:rPr lang="ru-RU" sz="2800" b="1" dirty="0">
                <a:solidFill>
                  <a:srgbClr val="FF0000"/>
                </a:solidFill>
                <a:latin typeface="Times New Roman" panose="02020603050405020304" pitchFamily="18" charset="0"/>
                <a:cs typeface="Times New Roman" panose="02020603050405020304" pitchFamily="18" charset="0"/>
              </a:rPr>
              <a:t>«Испытание магнита»</a:t>
            </a:r>
          </a:p>
          <a:p>
            <a:r>
              <a:rPr lang="ru-RU" sz="2400" u="sng" dirty="0">
                <a:solidFill>
                  <a:srgbClr val="111111"/>
                </a:solidFill>
                <a:latin typeface="Times New Roman" panose="02020603050405020304" pitchFamily="18" charset="0"/>
                <a:cs typeface="Times New Roman" panose="02020603050405020304" pitchFamily="18" charset="0"/>
              </a:rPr>
              <a:t>Цель</a:t>
            </a:r>
            <a:r>
              <a:rPr lang="ru-RU" sz="2400" dirty="0">
                <a:solidFill>
                  <a:srgbClr val="111111"/>
                </a:solidFill>
                <a:latin typeface="Times New Roman" panose="02020603050405020304" pitchFamily="18" charset="0"/>
                <a:cs typeface="Times New Roman" panose="02020603050405020304" pitchFamily="18" charset="0"/>
              </a:rPr>
              <a:t>: исследовать взаимодействие двух магнитов.</a:t>
            </a:r>
          </a:p>
          <a:p>
            <a:r>
              <a:rPr lang="ru-RU" sz="2400" u="sng" dirty="0">
                <a:solidFill>
                  <a:srgbClr val="111111"/>
                </a:solidFill>
                <a:latin typeface="Times New Roman" panose="02020603050405020304" pitchFamily="18" charset="0"/>
                <a:cs typeface="Times New Roman" panose="02020603050405020304" pitchFamily="18" charset="0"/>
              </a:rPr>
              <a:t>Материалы и оборудование</a:t>
            </a:r>
            <a:r>
              <a:rPr lang="ru-RU" sz="2400" dirty="0">
                <a:solidFill>
                  <a:srgbClr val="111111"/>
                </a:solidFill>
                <a:latin typeface="Times New Roman" panose="02020603050405020304" pitchFamily="18" charset="0"/>
                <a:cs typeface="Times New Roman" panose="02020603050405020304" pitchFamily="18" charset="0"/>
              </a:rPr>
              <a:t>: два магнита.</a:t>
            </a:r>
          </a:p>
          <a:p>
            <a:r>
              <a:rPr lang="ru-RU" sz="2400" dirty="0">
                <a:latin typeface="Times New Roman" panose="02020603050405020304" pitchFamily="18" charset="0"/>
                <a:cs typeface="Times New Roman" panose="02020603050405020304" pitchFamily="18" charset="0"/>
              </a:rPr>
              <a:t>Ход опыта\ эксперимента:</a:t>
            </a:r>
          </a:p>
          <a:p>
            <a:r>
              <a:rPr lang="ru-RU" sz="2400" dirty="0">
                <a:solidFill>
                  <a:srgbClr val="111111"/>
                </a:solidFill>
                <a:latin typeface="Times New Roman" panose="02020603050405020304" pitchFamily="18" charset="0"/>
                <a:cs typeface="Times New Roman" panose="02020603050405020304" pitchFamily="18" charset="0"/>
              </a:rPr>
              <a:t>Опыт: </a:t>
            </a:r>
            <a:r>
              <a:rPr lang="ru-RU" sz="2400" i="1" dirty="0">
                <a:solidFill>
                  <a:srgbClr val="111111"/>
                </a:solidFill>
                <a:latin typeface="Times New Roman" panose="02020603050405020304" pitchFamily="18" charset="0"/>
                <a:cs typeface="Times New Roman" panose="02020603050405020304" pitchFamily="18" charset="0"/>
              </a:rPr>
              <a:t>«взаимодействие двух магнитов»</a:t>
            </a:r>
            <a:endParaRPr lang="ru-RU" sz="2400" dirty="0">
              <a:solidFill>
                <a:srgbClr val="111111"/>
              </a:solidFill>
              <a:latin typeface="Times New Roman" panose="02020603050405020304" pitchFamily="18" charset="0"/>
              <a:cs typeface="Times New Roman" panose="02020603050405020304" pitchFamily="18" charset="0"/>
            </a:endParaRPr>
          </a:p>
          <a:p>
            <a:r>
              <a:rPr lang="ru-RU" sz="2400" i="1" dirty="0">
                <a:solidFill>
                  <a:srgbClr val="111111"/>
                </a:solidFill>
                <a:latin typeface="Times New Roman" panose="02020603050405020304" pitchFamily="18" charset="0"/>
                <a:cs typeface="Times New Roman" panose="02020603050405020304" pitchFamily="18" charset="0"/>
              </a:rPr>
              <a:t>«А что произойдет, если поднести два магнита друг к другу?»</a:t>
            </a:r>
            <a:endParaRPr lang="ru-RU" sz="2400" dirty="0">
              <a:solidFill>
                <a:srgbClr val="111111"/>
              </a:solidFill>
              <a:latin typeface="Times New Roman" panose="02020603050405020304" pitchFamily="18" charset="0"/>
              <a:cs typeface="Times New Roman" panose="02020603050405020304" pitchFamily="18" charset="0"/>
            </a:endParaRPr>
          </a:p>
          <a:p>
            <a:r>
              <a:rPr lang="ru-RU" sz="2400" dirty="0">
                <a:solidFill>
                  <a:srgbClr val="111111"/>
                </a:solidFill>
                <a:latin typeface="Times New Roman" panose="02020603050405020304" pitchFamily="18" charset="0"/>
                <a:cs typeface="Times New Roman" panose="02020603050405020304" pitchFamily="18" charset="0"/>
              </a:rPr>
              <a:t>Дети проверяют, поднося один магнит к другому </a:t>
            </a:r>
            <a:r>
              <a:rPr lang="ru-RU" sz="2400" i="1" dirty="0">
                <a:solidFill>
                  <a:srgbClr val="111111"/>
                </a:solidFill>
                <a:latin typeface="Times New Roman" panose="02020603050405020304" pitchFamily="18" charset="0"/>
                <a:cs typeface="Times New Roman" panose="02020603050405020304" pitchFamily="18" charset="0"/>
              </a:rPr>
              <a:t>(они притягиваются)</a:t>
            </a:r>
            <a:r>
              <a:rPr lang="ru-RU" sz="2400" dirty="0">
                <a:solidFill>
                  <a:srgbClr val="111111"/>
                </a:solidFill>
                <a:latin typeface="Times New Roman" panose="02020603050405020304" pitchFamily="18" charset="0"/>
                <a:cs typeface="Times New Roman" panose="02020603050405020304" pitchFamily="18" charset="0"/>
              </a:rPr>
              <a:t>. Выясняют, что произойдет, если поднести магнит другой стороной (они оттолкнутся. Один конец называется южным или положительным полюсом магнита, другой конец северным </a:t>
            </a:r>
            <a:r>
              <a:rPr lang="ru-RU" sz="2400" i="1" dirty="0">
                <a:solidFill>
                  <a:srgbClr val="111111"/>
                </a:solidFill>
                <a:latin typeface="Times New Roman" panose="02020603050405020304" pitchFamily="18" charset="0"/>
                <a:cs typeface="Times New Roman" panose="02020603050405020304" pitchFamily="18" charset="0"/>
              </a:rPr>
              <a:t>(отрицательным)</a:t>
            </a:r>
            <a:r>
              <a:rPr lang="ru-RU" sz="2400" dirty="0">
                <a:solidFill>
                  <a:srgbClr val="111111"/>
                </a:solidFill>
                <a:latin typeface="Times New Roman" panose="02020603050405020304" pitchFamily="18" charset="0"/>
                <a:cs typeface="Times New Roman" panose="02020603050405020304" pitchFamily="18" charset="0"/>
              </a:rPr>
              <a:t> полюсом магнита.</a:t>
            </a:r>
          </a:p>
          <a:p>
            <a:r>
              <a:rPr lang="ru-RU" sz="2400" i="1" u="sng" dirty="0">
                <a:solidFill>
                  <a:srgbClr val="111111"/>
                </a:solidFill>
                <a:latin typeface="Times New Roman" panose="02020603050405020304" pitchFamily="18" charset="0"/>
                <a:cs typeface="Times New Roman" panose="02020603050405020304" pitchFamily="18" charset="0"/>
              </a:rPr>
              <a:t>Выводы</a:t>
            </a:r>
            <a:r>
              <a:rPr lang="ru-RU" sz="2400" i="1" dirty="0">
                <a:solidFill>
                  <a:srgbClr val="111111"/>
                </a:solidFill>
                <a:latin typeface="Times New Roman" panose="02020603050405020304" pitchFamily="18" charset="0"/>
                <a:cs typeface="Times New Roman" panose="02020603050405020304" pitchFamily="18" charset="0"/>
              </a:rPr>
              <a:t>: Магниты притягиваются друг к другу разноименными полюсами, а отталкиваются одноименными.</a:t>
            </a:r>
            <a:endParaRPr lang="ru-RU" sz="2400" b="0" i="1" dirty="0">
              <a:solidFill>
                <a:srgbClr val="111111"/>
              </a:solidFill>
              <a:effectLst/>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73139" y="5936975"/>
            <a:ext cx="445047" cy="371888"/>
          </a:xfrm>
          <a:prstGeom prst="rect">
            <a:avLst/>
          </a:prstGeom>
        </p:spPr>
      </p:pic>
    </p:spTree>
    <p:extLst>
      <p:ext uri="{BB962C8B-B14F-4D97-AF65-F5344CB8AC3E}">
        <p14:creationId xmlns:p14="http://schemas.microsoft.com/office/powerpoint/2010/main" xmlns="" val="142578518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862885" y="734096"/>
            <a:ext cx="8229599" cy="4832092"/>
          </a:xfrm>
          <a:prstGeom prst="rect">
            <a:avLst/>
          </a:prstGeom>
          <a:noFill/>
        </p:spPr>
        <p:txBody>
          <a:bodyPr wrap="square" rtlCol="0">
            <a:spAutoFit/>
          </a:bodyPr>
          <a:lstStyle/>
          <a:p>
            <a:pPr algn="ctr"/>
            <a:r>
              <a:rPr lang="ru-RU" sz="2400" b="1" i="1" dirty="0">
                <a:solidFill>
                  <a:srgbClr val="FF0000"/>
                </a:solidFill>
                <a:latin typeface="Times New Roman" panose="02020603050405020304" pitchFamily="18" charset="0"/>
                <a:cs typeface="Times New Roman" panose="02020603050405020304" pitchFamily="18" charset="0"/>
              </a:rPr>
              <a:t>«Магнитные свойства можно передать обычному железу»</a:t>
            </a:r>
            <a:r>
              <a:rPr lang="ru-RU" sz="2400" b="1" dirty="0">
                <a:solidFill>
                  <a:srgbClr val="FF0000"/>
                </a:solidFill>
                <a:latin typeface="Times New Roman" panose="02020603050405020304" pitchFamily="18" charset="0"/>
                <a:cs typeface="Times New Roman" panose="02020603050405020304" pitchFamily="18" charset="0"/>
              </a:rPr>
              <a:t>.</a:t>
            </a:r>
            <a:endParaRPr lang="ru-RU" sz="2000" b="1" dirty="0">
              <a:solidFill>
                <a:srgbClr val="FF0000"/>
              </a:solidFill>
              <a:latin typeface="Times New Roman" panose="02020603050405020304" pitchFamily="18" charset="0"/>
              <a:cs typeface="Times New Roman" panose="02020603050405020304" pitchFamily="18" charset="0"/>
            </a:endParaRPr>
          </a:p>
          <a:p>
            <a:r>
              <a:rPr lang="ru-RU" sz="2000" u="sng" dirty="0">
                <a:solidFill>
                  <a:srgbClr val="111111"/>
                </a:solidFill>
                <a:latin typeface="Times New Roman" panose="02020603050405020304" pitchFamily="18" charset="0"/>
                <a:cs typeface="Times New Roman" panose="02020603050405020304" pitchFamily="18" charset="0"/>
              </a:rPr>
              <a:t>Цель</a:t>
            </a:r>
            <a:r>
              <a:rPr lang="ru-RU" sz="2000" dirty="0">
                <a:solidFill>
                  <a:srgbClr val="111111"/>
                </a:solidFill>
                <a:latin typeface="Times New Roman" panose="02020603050405020304" pitchFamily="18" charset="0"/>
                <a:cs typeface="Times New Roman" panose="02020603050405020304" pitchFamily="18" charset="0"/>
              </a:rPr>
              <a:t>: </a:t>
            </a:r>
            <a:r>
              <a:rPr lang="ru-RU" sz="2000" dirty="0" smtClean="0">
                <a:solidFill>
                  <a:srgbClr val="111111"/>
                </a:solidFill>
                <a:latin typeface="Times New Roman" panose="02020603050405020304" pitchFamily="18" charset="0"/>
                <a:cs typeface="Times New Roman" panose="02020603050405020304" pitchFamily="18" charset="0"/>
              </a:rPr>
              <a:t>формировать </a:t>
            </a:r>
            <a:r>
              <a:rPr lang="ru-RU" sz="2000" dirty="0">
                <a:solidFill>
                  <a:srgbClr val="111111"/>
                </a:solidFill>
                <a:latin typeface="Times New Roman" panose="02020603050405020304" pitchFamily="18" charset="0"/>
                <a:cs typeface="Times New Roman" panose="02020603050405020304" pitchFamily="18" charset="0"/>
              </a:rPr>
              <a:t>у детей знания о неживой природе.</a:t>
            </a:r>
          </a:p>
          <a:p>
            <a:r>
              <a:rPr lang="ru-RU" sz="2000" u="sng" dirty="0">
                <a:solidFill>
                  <a:srgbClr val="111111"/>
                </a:solidFill>
                <a:latin typeface="Times New Roman" panose="02020603050405020304" pitchFamily="18" charset="0"/>
                <a:cs typeface="Times New Roman" panose="02020603050405020304" pitchFamily="18" charset="0"/>
              </a:rPr>
              <a:t>Материалы и оборудование</a:t>
            </a:r>
            <a:r>
              <a:rPr lang="ru-RU" sz="2000" dirty="0">
                <a:solidFill>
                  <a:srgbClr val="111111"/>
                </a:solidFill>
                <a:latin typeface="Times New Roman" panose="02020603050405020304" pitchFamily="18" charset="0"/>
                <a:cs typeface="Times New Roman" panose="02020603050405020304" pitchFamily="18" charset="0"/>
              </a:rPr>
              <a:t>: магниты, скрепки.</a:t>
            </a:r>
          </a:p>
          <a:p>
            <a:r>
              <a:rPr lang="ru-RU" sz="2000" dirty="0">
                <a:latin typeface="Times New Roman" panose="02020603050405020304" pitchFamily="18" charset="0"/>
                <a:cs typeface="Times New Roman" panose="02020603050405020304" pitchFamily="18" charset="0"/>
              </a:rPr>
              <a:t>Ход опыта\ эксперимента:</a:t>
            </a:r>
          </a:p>
          <a:p>
            <a:r>
              <a:rPr lang="ru-RU" sz="2000" dirty="0">
                <a:solidFill>
                  <a:srgbClr val="111111"/>
                </a:solidFill>
                <a:latin typeface="Times New Roman" panose="02020603050405020304" pitchFamily="18" charset="0"/>
                <a:cs typeface="Times New Roman" panose="02020603050405020304" pitchFamily="18" charset="0"/>
              </a:rPr>
              <a:t>Попробуйте к сильному магниту подвесить снизу скрепку. Если поднести к ней еще одну, то окажется, что верхняя скрепка притягивает нижнюю! Попробуйте сделать цепочку из таких висящих друг на друге скрепок.</a:t>
            </a:r>
          </a:p>
          <a:p>
            <a:r>
              <a:rPr lang="ru-RU" sz="2000" dirty="0">
                <a:solidFill>
                  <a:srgbClr val="111111"/>
                </a:solidFill>
                <a:latin typeface="Times New Roman" panose="02020603050405020304" pitchFamily="18" charset="0"/>
                <a:cs typeface="Times New Roman" panose="02020603050405020304" pitchFamily="18" charset="0"/>
              </a:rPr>
              <a:t>Осторожно поднесите любую из этих скрепок к более мелким металлическим предметам, выясните, что с ними происходит. Теперь скрепка сама стала магнитом. То же самое произойдет со всеми железными предметами (гвоздиками, гайками, иголками, если они некоторое время побудут в магнитном поле. Искусственное намагничивание легко уничтожить, если просто резко стукнуть предмет.</a:t>
            </a:r>
          </a:p>
          <a:p>
            <a:r>
              <a:rPr lang="ru-RU" sz="2000" u="sng" dirty="0" smtClean="0">
                <a:solidFill>
                  <a:srgbClr val="111111"/>
                </a:solidFill>
                <a:latin typeface="Times New Roman" panose="02020603050405020304" pitchFamily="18" charset="0"/>
                <a:cs typeface="Times New Roman" panose="02020603050405020304" pitchFamily="18" charset="0"/>
              </a:rPr>
              <a:t>Вывод</a:t>
            </a:r>
            <a:r>
              <a:rPr lang="ru-RU" sz="2000" dirty="0">
                <a:solidFill>
                  <a:srgbClr val="111111"/>
                </a:solidFill>
                <a:latin typeface="Times New Roman" panose="02020603050405020304" pitchFamily="18" charset="0"/>
                <a:cs typeface="Times New Roman" panose="02020603050405020304" pitchFamily="18" charset="0"/>
              </a:rPr>
              <a:t>: магнитное поле можно создать искусственно.</a:t>
            </a:r>
            <a:endParaRPr lang="ru-RU" sz="2000" b="0" i="0" dirty="0">
              <a:solidFill>
                <a:srgbClr val="111111"/>
              </a:solidFill>
              <a:effectLst/>
              <a:latin typeface="Times New Roman" panose="02020603050405020304" pitchFamily="18" charset="0"/>
              <a:cs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29498" y="5960497"/>
            <a:ext cx="445047" cy="371888"/>
          </a:xfrm>
          <a:prstGeom prst="rect">
            <a:avLst/>
          </a:prstGeom>
        </p:spPr>
      </p:pic>
    </p:spTree>
    <p:extLst>
      <p:ext uri="{BB962C8B-B14F-4D97-AF65-F5344CB8AC3E}">
        <p14:creationId xmlns:p14="http://schemas.microsoft.com/office/powerpoint/2010/main" xmlns="" val="7332970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0" y="0"/>
            <a:ext cx="12192000" cy="6858000"/>
          </a:xfrm>
          <a:prstGeom prst="rect">
            <a:avLst/>
          </a:prstGeom>
        </p:spPr>
      </p:pic>
      <p:sp>
        <p:nvSpPr>
          <p:cNvPr id="2" name="TextBox 1"/>
          <p:cNvSpPr txBox="1"/>
          <p:nvPr/>
        </p:nvSpPr>
        <p:spPr>
          <a:xfrm>
            <a:off x="2539345" y="1262130"/>
            <a:ext cx="4126964" cy="3231654"/>
          </a:xfrm>
          <a:prstGeom prst="rect">
            <a:avLst/>
          </a:prstGeom>
          <a:noFill/>
        </p:spPr>
        <p:txBody>
          <a:bodyPr wrap="none" rtlCol="0">
            <a:spAutoFit/>
          </a:bodyPr>
          <a:lstStyle/>
          <a:p>
            <a:pPr algn="ctr">
              <a:lnSpc>
                <a:spcPct val="150000"/>
              </a:lnSpc>
            </a:pPr>
            <a:r>
              <a:rPr lang="ru-RU" sz="2800" b="1" dirty="0" smtClean="0">
                <a:solidFill>
                  <a:srgbClr val="FF0000"/>
                </a:solidFill>
                <a:latin typeface="Times New Roman" panose="02020603050405020304" pitchFamily="18" charset="0"/>
                <a:cs typeface="Times New Roman" panose="02020603050405020304" pitchFamily="18" charset="0"/>
              </a:rPr>
              <a:t>ЗВУКИ</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«Почему все звучит?»</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«Что такое звук?»</a:t>
            </a:r>
          </a:p>
          <a:p>
            <a:pPr marL="342900" indent="-342900">
              <a:lnSpc>
                <a:spcPct val="150000"/>
              </a:lnSpc>
              <a:buAutoNum type="arabicPeriod"/>
            </a:pPr>
            <a:r>
              <a:rPr lang="ru-RU" sz="2400" dirty="0" smtClean="0">
                <a:latin typeface="Times New Roman" panose="02020603050405020304" pitchFamily="18" charset="0"/>
                <a:cs typeface="Times New Roman" panose="02020603050405020304" pitchFamily="18" charset="0"/>
              </a:rPr>
              <a:t>«Как сделать звук громче?»</a:t>
            </a:r>
          </a:p>
          <a:p>
            <a:pPr marL="342900" indent="-342900">
              <a:buAutoNum type="arabicPeriod"/>
            </a:pPr>
            <a:endParaRPr lang="ru-RU" dirty="0" smtClean="0"/>
          </a:p>
          <a:p>
            <a:pPr marL="342900" indent="-342900">
              <a:buAutoNum type="arabicPeriod"/>
            </a:pPr>
            <a:endParaRPr lang="ru-RU" dirty="0" smtClean="0"/>
          </a:p>
          <a:p>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90861" y="5831711"/>
            <a:ext cx="445047" cy="371888"/>
          </a:xfrm>
          <a:prstGeom prst="rect">
            <a:avLst/>
          </a:prstGeom>
        </p:spPr>
      </p:pic>
      <p:pic>
        <p:nvPicPr>
          <p:cNvPr id="5" name="Рисунок 4">
            <a:hlinkClick r:id="rId5" action="ppaction://hlinksldjump"/>
          </p:cNvPr>
          <p:cNvPicPr>
            <a:picLocks noChangeAspect="1"/>
          </p:cNvPicPr>
          <p:nvPr/>
        </p:nvPicPr>
        <p:blipFill>
          <a:blip r:embed="rId6" cstate="print"/>
          <a:stretch>
            <a:fillRect/>
          </a:stretch>
        </p:blipFill>
        <p:spPr>
          <a:xfrm>
            <a:off x="2094298" y="3173487"/>
            <a:ext cx="445047" cy="371888"/>
          </a:xfrm>
          <a:prstGeom prst="rect">
            <a:avLst/>
          </a:prstGeom>
        </p:spPr>
      </p:pic>
      <p:pic>
        <p:nvPicPr>
          <p:cNvPr id="6" name="Рисунок 5">
            <a:hlinkClick r:id="rId7" action="ppaction://hlinksldjump"/>
          </p:cNvPr>
          <p:cNvPicPr>
            <a:picLocks noChangeAspect="1"/>
          </p:cNvPicPr>
          <p:nvPr/>
        </p:nvPicPr>
        <p:blipFill>
          <a:blip r:embed="rId6" cstate="print"/>
          <a:stretch>
            <a:fillRect/>
          </a:stretch>
        </p:blipFill>
        <p:spPr>
          <a:xfrm>
            <a:off x="2094298" y="2596966"/>
            <a:ext cx="445047" cy="371888"/>
          </a:xfrm>
          <a:prstGeom prst="rect">
            <a:avLst/>
          </a:prstGeom>
        </p:spPr>
      </p:pic>
      <p:pic>
        <p:nvPicPr>
          <p:cNvPr id="7" name="Рисунок 6">
            <a:hlinkClick r:id="rId8" action="ppaction://hlinksldjump"/>
          </p:cNvPr>
          <p:cNvPicPr>
            <a:picLocks noChangeAspect="1"/>
          </p:cNvPicPr>
          <p:nvPr/>
        </p:nvPicPr>
        <p:blipFill>
          <a:blip r:embed="rId6" cstate="print"/>
          <a:stretch>
            <a:fillRect/>
          </a:stretch>
        </p:blipFill>
        <p:spPr>
          <a:xfrm>
            <a:off x="2074269" y="2066786"/>
            <a:ext cx="445047" cy="371888"/>
          </a:xfrm>
          <a:prstGeom prst="rect">
            <a:avLst/>
          </a:prstGeom>
        </p:spPr>
      </p:pic>
    </p:spTree>
    <p:extLst>
      <p:ext uri="{BB962C8B-B14F-4D97-AF65-F5344CB8AC3E}">
        <p14:creationId xmlns:p14="http://schemas.microsoft.com/office/powerpoint/2010/main" xmlns="" val="134548656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682580" y="154547"/>
            <a:ext cx="9195515" cy="6771084"/>
          </a:xfrm>
          <a:prstGeom prst="rect">
            <a:avLst/>
          </a:prstGeom>
          <a:noFill/>
        </p:spPr>
        <p:txBody>
          <a:bodyPr wrap="square" rtlCol="0">
            <a:spAutoFit/>
          </a:bodyPr>
          <a:lstStyle/>
          <a:p>
            <a:pPr marR="359410" algn="ctr"/>
            <a:r>
              <a:rPr lang="ru-RU" sz="2400" b="1" i="1" dirty="0" smtClean="0">
                <a:solidFill>
                  <a:srgbClr val="FF0000"/>
                </a:solidFill>
                <a:effectLst/>
                <a:latin typeface="Times New Roman" panose="02020603050405020304" pitchFamily="18" charset="0"/>
              </a:rPr>
              <a:t>ПОЧЕМУ ВСЕ ЗВУЧИТ?</a:t>
            </a:r>
            <a:endParaRPr lang="ru-RU" sz="2000" b="0" i="0" dirty="0" smtClean="0">
              <a:solidFill>
                <a:srgbClr val="FF0000"/>
              </a:solidFill>
              <a:effectLst/>
              <a:latin typeface="Times New Roman" panose="02020603050405020304" pitchFamily="18" charset="0"/>
            </a:endParaRPr>
          </a:p>
          <a:p>
            <a:pPr marR="359410"/>
            <a:r>
              <a:rPr lang="ru-RU" b="1" i="1" dirty="0" smtClean="0">
                <a:solidFill>
                  <a:srgbClr val="000000"/>
                </a:solidFill>
                <a:effectLst/>
                <a:latin typeface="Times New Roman" panose="02020603050405020304" pitchFamily="18" charset="0"/>
              </a:rPr>
              <a:t>Задача:</a:t>
            </a:r>
            <a:r>
              <a:rPr lang="ru-RU" b="0" i="0" dirty="0" smtClean="0">
                <a:solidFill>
                  <a:srgbClr val="000000"/>
                </a:solidFill>
                <a:effectLst/>
                <a:latin typeface="Times New Roman" panose="02020603050405020304" pitchFamily="18" charset="0"/>
              </a:rPr>
              <a:t> подвести детей к пониманию причин возникновения звука: колебание предмета.</a:t>
            </a:r>
          </a:p>
          <a:p>
            <a:pPr marR="359410"/>
            <a:r>
              <a:rPr lang="ru-RU" b="1" i="1" dirty="0" smtClean="0">
                <a:solidFill>
                  <a:srgbClr val="000000"/>
                </a:solidFill>
                <a:effectLst/>
                <a:latin typeface="Times New Roman" panose="02020603050405020304" pitchFamily="18" charset="0"/>
              </a:rPr>
              <a:t>Материалы:</a:t>
            </a:r>
            <a:r>
              <a:rPr lang="ru-RU" b="0" i="0" dirty="0" smtClean="0">
                <a:solidFill>
                  <a:srgbClr val="000000"/>
                </a:solidFill>
                <a:effectLst/>
                <a:latin typeface="Times New Roman" panose="02020603050405020304" pitchFamily="18" charset="0"/>
              </a:rPr>
              <a:t> бубен, стеклянный стакан, газета, балалайка или гитара, деревянная линейка, металлофон.</a:t>
            </a:r>
          </a:p>
          <a:p>
            <a:pPr marR="359410"/>
            <a:r>
              <a:rPr lang="ru-RU" b="1" i="1" dirty="0" smtClean="0">
                <a:solidFill>
                  <a:srgbClr val="000000"/>
                </a:solidFill>
                <a:effectLst/>
                <a:latin typeface="Times New Roman" panose="02020603050405020304" pitchFamily="18" charset="0"/>
              </a:rPr>
              <a:t>Описание.</a:t>
            </a:r>
            <a:endParaRPr lang="ru-RU" b="0" i="0" dirty="0" smtClean="0">
              <a:solidFill>
                <a:srgbClr val="000000"/>
              </a:solidFill>
              <a:effectLst/>
              <a:latin typeface="Times New Roman" panose="02020603050405020304" pitchFamily="18" charset="0"/>
            </a:endParaRPr>
          </a:p>
          <a:p>
            <a:pPr marR="359410"/>
            <a:r>
              <a:rPr lang="ru-RU" b="1" i="1" dirty="0" smtClean="0">
                <a:solidFill>
                  <a:srgbClr val="00B0F0"/>
                </a:solidFill>
                <a:effectLst/>
                <a:latin typeface="Times New Roman" panose="02020603050405020304" pitchFamily="18" charset="0"/>
              </a:rPr>
              <a:t>•        Игра «Что звучит?»</a:t>
            </a:r>
            <a:r>
              <a:rPr lang="ru-RU" b="0" i="0" dirty="0" smtClean="0">
                <a:solidFill>
                  <a:srgbClr val="00B0F0"/>
                </a:solidFill>
                <a:effectLst/>
                <a:latin typeface="Times New Roman" panose="02020603050405020304" pitchFamily="18" charset="0"/>
              </a:rPr>
              <a:t> </a:t>
            </a:r>
            <a:r>
              <a:rPr lang="ru-RU" b="0" i="0" dirty="0" smtClean="0">
                <a:solidFill>
                  <a:srgbClr val="000000"/>
                </a:solidFill>
                <a:effectLst/>
                <a:latin typeface="Times New Roman" panose="02020603050405020304" pitchFamily="18" charset="0"/>
              </a:rPr>
              <a:t>— воспитатель предлагает детям закрыть глаза, а сам издает звуки с помощью известных им предметов. Дети отгадывают, что звучит. Почему мы слышим эти звуки? Что такое звук? Детям предлагается изобразить голосом: как звенит комар? (З-з-з.) Как жужжит муха? (Ж-ж-ж.) Как гудит шмель? (У-у-у.)</a:t>
            </a:r>
          </a:p>
          <a:p>
            <a:pPr marR="359410"/>
            <a:r>
              <a:rPr lang="ru-RU" b="0" i="0" dirty="0" smtClean="0">
                <a:solidFill>
                  <a:srgbClr val="000000"/>
                </a:solidFill>
                <a:effectLst/>
                <a:latin typeface="Times New Roman" panose="02020603050405020304" pitchFamily="18" charset="0"/>
              </a:rPr>
              <a:t>Затем каждому ребенку предлагается тронуть струну инструмента, вслушаться в его звук и потом ладошкой дотронуться до струны, чтобы остановить звук. Что произошло? Почему звук прекратился? Звук продолжается до тех пор, пока колеблется струна. Когда она останавливается, звук тоже пропадает.</a:t>
            </a:r>
          </a:p>
          <a:p>
            <a:pPr marR="359410"/>
            <a:r>
              <a:rPr lang="ru-RU" b="0" i="0" dirty="0" smtClean="0">
                <a:solidFill>
                  <a:srgbClr val="000000"/>
                </a:solidFill>
                <a:effectLst/>
                <a:latin typeface="Times New Roman" panose="02020603050405020304" pitchFamily="18" charset="0"/>
              </a:rPr>
              <a:t>Есть ли голос у деревянной линейки? Детям предлагается извлечь звук с помощью линейки. Один конец линейки прижимаем к столу, а по свободному хлопаем ладошкой. Что происходит с линейкой? (Дрожит, колеблется.) Как прекратить звук? (Остановить колебания линейки рукой.)</a:t>
            </a:r>
          </a:p>
          <a:p>
            <a:pPr marR="359410"/>
            <a:r>
              <a:rPr lang="ru-RU" b="0" i="0" dirty="0" smtClean="0">
                <a:solidFill>
                  <a:srgbClr val="000000"/>
                </a:solidFill>
                <a:effectLst/>
                <a:latin typeface="Times New Roman" panose="02020603050405020304" pitchFamily="18" charset="0"/>
              </a:rPr>
              <a:t>Извлекаем звук из стеклянного стакана с помощью палочки, прекращаем. Когда же возникает звук? Звук возникает, когда происходит очень быстрое движение воздуха вперед и назад. Это называется колебаниями. Почему все звучит? Какие еще можете назвать предметы, которые будут звучать?</a:t>
            </a:r>
          </a:p>
          <a:p>
            <a:r>
              <a:rPr lang="ru-RU" dirty="0" smtClean="0"/>
              <a:t/>
            </a:r>
            <a:br>
              <a:rPr lang="ru-RU" dirty="0" smtClean="0"/>
            </a:br>
            <a:endParaRPr lang="ru-RU" dirty="0"/>
          </a:p>
        </p:txBody>
      </p:sp>
      <p:pic>
        <p:nvPicPr>
          <p:cNvPr id="4" name="Рисунок 3">
            <a:hlinkClick r:id="rId3" action="ppaction://hlinksldjump"/>
          </p:cNvPr>
          <p:cNvPicPr>
            <a:picLocks noChangeAspect="1"/>
          </p:cNvPicPr>
          <p:nvPr/>
        </p:nvPicPr>
        <p:blipFill>
          <a:blip r:embed="rId4" cstate="print"/>
          <a:stretch>
            <a:fillRect/>
          </a:stretch>
        </p:blipFill>
        <p:spPr>
          <a:xfrm>
            <a:off x="116619" y="6050650"/>
            <a:ext cx="445047" cy="371888"/>
          </a:xfrm>
          <a:prstGeom prst="rect">
            <a:avLst/>
          </a:prstGeom>
        </p:spPr>
      </p:pic>
    </p:spTree>
    <p:extLst>
      <p:ext uri="{BB962C8B-B14F-4D97-AF65-F5344CB8AC3E}">
        <p14:creationId xmlns:p14="http://schemas.microsoft.com/office/powerpoint/2010/main" xmlns="" val="256334664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99246" y="1068947"/>
            <a:ext cx="8538692" cy="4524315"/>
          </a:xfrm>
          <a:prstGeom prst="rect">
            <a:avLst/>
          </a:prstGeom>
          <a:noFill/>
        </p:spPr>
        <p:txBody>
          <a:bodyPr wrap="square" rtlCol="0">
            <a:spAutoFit/>
          </a:bodyPr>
          <a:lstStyle/>
          <a:p>
            <a:pPr indent="228600" algn="ctr"/>
            <a:r>
              <a:rPr lang="ru-RU" sz="2800" b="1" i="1" u="none" strike="noStrike" dirty="0" smtClean="0">
                <a:solidFill>
                  <a:srgbClr val="FF0000"/>
                </a:solidFill>
                <a:effectLst/>
                <a:latin typeface="Times New Roman" panose="02020603050405020304" pitchFamily="18" charset="0"/>
              </a:rPr>
              <a:t>«Что такое звук?»</a:t>
            </a:r>
            <a:endParaRPr lang="ru-RU" sz="2800" b="0" i="0" dirty="0" smtClean="0">
              <a:solidFill>
                <a:srgbClr val="FF0000"/>
              </a:solidFill>
              <a:effectLst/>
              <a:latin typeface="Calibri" panose="020F0502020204030204" pitchFamily="34" charset="0"/>
            </a:endParaRPr>
          </a:p>
          <a:p>
            <a:pPr indent="228600"/>
            <a:r>
              <a:rPr lang="ru-RU" sz="2000" b="0" i="0" u="none" strike="noStrike" dirty="0" smtClean="0">
                <a:solidFill>
                  <a:srgbClr val="000000"/>
                </a:solidFill>
                <a:effectLst/>
                <a:latin typeface="Times New Roman" panose="02020603050405020304" pitchFamily="18" charset="0"/>
              </a:rPr>
              <a:t>Цель: формирование знаний у детей о неживой природе и явлениях.</a:t>
            </a:r>
            <a:endParaRPr lang="ru-RU" sz="2000" b="0" i="0" dirty="0" smtClean="0">
              <a:solidFill>
                <a:srgbClr val="000000"/>
              </a:solidFill>
              <a:effectLst/>
              <a:latin typeface="Calibri" panose="020F0502020204030204" pitchFamily="34" charset="0"/>
            </a:endParaRPr>
          </a:p>
          <a:p>
            <a:pPr indent="228600"/>
            <a:r>
              <a:rPr lang="ru-RU" sz="2000" b="0" i="0" u="none" strike="noStrike" dirty="0" smtClean="0">
                <a:solidFill>
                  <a:srgbClr val="000000"/>
                </a:solidFill>
                <a:effectLst/>
                <a:latin typeface="Times New Roman" panose="02020603050405020304" pitchFamily="18" charset="0"/>
              </a:rPr>
              <a:t>Материалы и оборудование: радиоприёмник, зеркало.</a:t>
            </a:r>
            <a:endParaRPr lang="ru-RU" sz="2000" b="0" i="0" dirty="0" smtClean="0">
              <a:solidFill>
                <a:srgbClr val="000000"/>
              </a:solidFill>
              <a:effectLst/>
              <a:latin typeface="Calibri" panose="020F0502020204030204" pitchFamily="34" charset="0"/>
            </a:endParaRPr>
          </a:p>
          <a:p>
            <a:r>
              <a:rPr lang="ru-RU" sz="2000" b="0" i="0" u="none" strike="noStrike" dirty="0" smtClean="0">
                <a:solidFill>
                  <a:srgbClr val="000000"/>
                </a:solidFill>
                <a:effectLst/>
                <a:latin typeface="Times New Roman" panose="02020603050405020304" pitchFamily="18" charset="0"/>
              </a:rPr>
              <a:t>Ход опыта- эксперимента:</a:t>
            </a:r>
            <a:endParaRPr lang="ru-RU" sz="2000" b="0" i="0" dirty="0" smtClean="0">
              <a:solidFill>
                <a:srgbClr val="000000"/>
              </a:solidFill>
              <a:effectLst/>
              <a:latin typeface="Calibri" panose="020F0502020204030204" pitchFamily="34" charset="0"/>
            </a:endParaRPr>
          </a:p>
          <a:p>
            <a:pPr indent="228600"/>
            <a:r>
              <a:rPr lang="ru-RU" sz="2000" b="0" i="0" dirty="0" smtClean="0">
                <a:solidFill>
                  <a:srgbClr val="000000"/>
                </a:solidFill>
                <a:effectLst/>
                <a:latin typeface="Times New Roman" panose="02020603050405020304" pitchFamily="18" charset="0"/>
              </a:rPr>
              <a:t>Звук возникает, когда происходит очень быстрое движение воздуха вперёд и назад. Это называется </a:t>
            </a:r>
            <a:r>
              <a:rPr lang="ru-RU" sz="2000" b="0" i="1" dirty="0" smtClean="0">
                <a:solidFill>
                  <a:srgbClr val="000000"/>
                </a:solidFill>
                <a:effectLst/>
                <a:latin typeface="Times New Roman" panose="02020603050405020304" pitchFamily="18" charset="0"/>
              </a:rPr>
              <a:t>«колебаниями»</a:t>
            </a:r>
            <a:r>
              <a:rPr lang="ru-RU" sz="2000" b="0" i="0" u="none" strike="noStrike" dirty="0" smtClean="0">
                <a:solidFill>
                  <a:srgbClr val="000000"/>
                </a:solidFill>
                <a:effectLst/>
                <a:latin typeface="Times New Roman" panose="02020603050405020304" pitchFamily="18" charset="0"/>
              </a:rPr>
              <a:t>, когда какой </a:t>
            </a:r>
            <a:r>
              <a:rPr lang="ru-RU" sz="2000" b="0" i="0" u="none" strike="noStrike" dirty="0" err="1" smtClean="0">
                <a:solidFill>
                  <a:srgbClr val="000000"/>
                </a:solidFill>
                <a:effectLst/>
                <a:latin typeface="Times New Roman" panose="02020603050405020304" pitchFamily="18" charset="0"/>
              </a:rPr>
              <a:t>нибудь</a:t>
            </a:r>
            <a:r>
              <a:rPr lang="ru-RU" sz="2000" b="0" i="0" u="none" strike="noStrike" dirty="0" smtClean="0">
                <a:solidFill>
                  <a:srgbClr val="000000"/>
                </a:solidFill>
                <a:effectLst/>
                <a:latin typeface="Times New Roman" panose="02020603050405020304" pitchFamily="18" charset="0"/>
              </a:rPr>
              <a:t> предмет </a:t>
            </a:r>
            <a:r>
              <a:rPr lang="ru-RU" sz="2000" b="0" i="0" u="none" strike="noStrike" dirty="0" err="1" smtClean="0">
                <a:solidFill>
                  <a:srgbClr val="000000"/>
                </a:solidFill>
                <a:effectLst/>
                <a:latin typeface="Times New Roman" panose="02020603050405020304" pitchFamily="18" charset="0"/>
              </a:rPr>
              <a:t>колебается</a:t>
            </a:r>
            <a:r>
              <a:rPr lang="ru-RU" sz="2000" b="0" i="0" u="none" strike="noStrike" dirty="0" smtClean="0">
                <a:solidFill>
                  <a:srgbClr val="000000"/>
                </a:solidFill>
                <a:effectLst/>
                <a:latin typeface="Times New Roman" panose="02020603050405020304" pitchFamily="18" charset="0"/>
              </a:rPr>
              <a:t>, он вызывает колебание воздуха. Чем дальше мы от источника звука, тем слабее слышен звук.</a:t>
            </a:r>
            <a:endParaRPr lang="ru-RU" sz="2000" b="0" i="0" dirty="0" smtClean="0">
              <a:solidFill>
                <a:srgbClr val="000000"/>
              </a:solidFill>
              <a:effectLst/>
              <a:latin typeface="Calibri" panose="020F0502020204030204" pitchFamily="34" charset="0"/>
            </a:endParaRPr>
          </a:p>
          <a:p>
            <a:pPr indent="228600"/>
            <a:r>
              <a:rPr lang="ru-RU" sz="2000" b="0" i="0" dirty="0" smtClean="0">
                <a:solidFill>
                  <a:srgbClr val="000000"/>
                </a:solidFill>
                <a:effectLst/>
                <a:latin typeface="Times New Roman" panose="02020603050405020304" pitchFamily="18" charset="0"/>
              </a:rPr>
              <a:t>Что такое </a:t>
            </a:r>
            <a:r>
              <a:rPr lang="ru-RU" sz="2000" b="0" i="1" dirty="0" smtClean="0">
                <a:solidFill>
                  <a:srgbClr val="000000"/>
                </a:solidFill>
                <a:effectLst/>
                <a:latin typeface="Times New Roman" panose="02020603050405020304" pitchFamily="18" charset="0"/>
              </a:rPr>
              <a:t>«эхо»</a:t>
            </a:r>
            <a:r>
              <a:rPr lang="ru-RU" sz="2000" b="0" i="0" u="none" strike="noStrike" dirty="0" smtClean="0">
                <a:solidFill>
                  <a:srgbClr val="000000"/>
                </a:solidFill>
                <a:effectLst/>
                <a:latin typeface="Times New Roman" panose="02020603050405020304" pitchFamily="18" charset="0"/>
              </a:rPr>
              <a:t>? Посмотримся в зеркало. Что мы там видим? Себя. Так и со звуком. Он отражается от предметов.</a:t>
            </a:r>
            <a:endParaRPr lang="ru-RU" sz="2000" b="0" i="0" dirty="0" smtClean="0">
              <a:solidFill>
                <a:srgbClr val="000000"/>
              </a:solidFill>
              <a:effectLst/>
              <a:latin typeface="Calibri" panose="020F0502020204030204" pitchFamily="34" charset="0"/>
            </a:endParaRPr>
          </a:p>
          <a:p>
            <a:pPr indent="228600"/>
            <a:r>
              <a:rPr lang="ru-RU" sz="2000" b="0" i="0" u="none" strike="noStrike" dirty="0" smtClean="0">
                <a:solidFill>
                  <a:srgbClr val="000000"/>
                </a:solidFill>
                <a:effectLst/>
                <a:latin typeface="Times New Roman" panose="02020603050405020304" pitchFamily="18" charset="0"/>
              </a:rPr>
              <a:t>Послушаем музыку, затем источник звука вынесем за дверь. .Так же хорошо слышно? Нет. Это дверь, задерживает колебания воздуха, поэтому звук слышен слабее.</a:t>
            </a:r>
            <a:endParaRPr lang="ru-RU" sz="2000" b="0" i="0" dirty="0" smtClean="0">
              <a:solidFill>
                <a:srgbClr val="000000"/>
              </a:solidFill>
              <a:effectLst/>
              <a:latin typeface="Calibri" panose="020F0502020204030204" pitchFamily="34" charset="0"/>
            </a:endParaRPr>
          </a:p>
          <a:p>
            <a:pPr indent="228600"/>
            <a:r>
              <a:rPr lang="ru-RU" sz="2000" b="1" i="0" dirty="0" smtClean="0">
                <a:solidFill>
                  <a:srgbClr val="000000"/>
                </a:solidFill>
                <a:effectLst/>
                <a:latin typeface="Times New Roman" panose="02020603050405020304" pitchFamily="18" charset="0"/>
              </a:rPr>
              <a:t>Вывод:</a:t>
            </a:r>
            <a:r>
              <a:rPr lang="ru-RU" sz="2000" b="0" i="0" u="none" strike="noStrike" dirty="0" smtClean="0">
                <a:solidFill>
                  <a:srgbClr val="000000"/>
                </a:solidFill>
                <a:effectLst/>
                <a:latin typeface="Times New Roman" panose="02020603050405020304" pitchFamily="18" charset="0"/>
              </a:rPr>
              <a:t> звук – это колебания воздуха, которое исходит от источника звука.</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76722" y="5853743"/>
            <a:ext cx="445047" cy="371888"/>
          </a:xfrm>
          <a:prstGeom prst="rect">
            <a:avLst/>
          </a:prstGeom>
        </p:spPr>
      </p:pic>
    </p:spTree>
    <p:extLst>
      <p:ext uri="{BB962C8B-B14F-4D97-AF65-F5344CB8AC3E}">
        <p14:creationId xmlns:p14="http://schemas.microsoft.com/office/powerpoint/2010/main" xmlns="" val="347303346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50529" y="115911"/>
            <a:ext cx="9411658" cy="6278642"/>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rPr>
              <a:t>Как сделать звук громче?</a:t>
            </a:r>
            <a:endParaRPr lang="ru-RU" sz="2400" b="1" dirty="0">
              <a:solidFill>
                <a:srgbClr val="FF0000"/>
              </a:solidFill>
              <a:latin typeface="Calibri" panose="020F0502020204030204" pitchFamily="34" charset="0"/>
            </a:endParaRPr>
          </a:p>
          <a:p>
            <a:pPr algn="just"/>
            <a:r>
              <a:rPr lang="ru-RU" i="1" u="sng" dirty="0" smtClean="0">
                <a:solidFill>
                  <a:srgbClr val="000000"/>
                </a:solidFill>
                <a:latin typeface="Times New Roman" panose="02020603050405020304" pitchFamily="18" charset="0"/>
              </a:rPr>
              <a:t>Цель:</a:t>
            </a:r>
            <a:r>
              <a:rPr lang="ru-RU" dirty="0" smtClean="0">
                <a:solidFill>
                  <a:srgbClr val="000000"/>
                </a:solidFill>
                <a:latin typeface="Calibri" panose="020F0502020204030204" pitchFamily="34" charset="0"/>
              </a:rPr>
              <a:t> </a:t>
            </a:r>
            <a:r>
              <a:rPr lang="ru-RU" dirty="0" smtClean="0">
                <a:solidFill>
                  <a:srgbClr val="000000"/>
                </a:solidFill>
                <a:latin typeface="Times New Roman" panose="02020603050405020304" pitchFamily="18" charset="0"/>
              </a:rPr>
              <a:t>Выяснить </a:t>
            </a:r>
            <a:r>
              <a:rPr lang="ru-RU" dirty="0">
                <a:solidFill>
                  <a:srgbClr val="000000"/>
                </a:solidFill>
                <a:latin typeface="Times New Roman" panose="02020603050405020304" pitchFamily="18" charset="0"/>
              </a:rPr>
              <a:t>причины усиления звука.</a:t>
            </a:r>
            <a:endParaRPr lang="ru-RU" dirty="0">
              <a:solidFill>
                <a:srgbClr val="000000"/>
              </a:solidFill>
              <a:latin typeface="Calibri" panose="020F0502020204030204" pitchFamily="34" charset="0"/>
            </a:endParaRPr>
          </a:p>
          <a:p>
            <a:pPr algn="just"/>
            <a:r>
              <a:rPr lang="ru-RU" i="1" u="sng" dirty="0">
                <a:solidFill>
                  <a:srgbClr val="000000"/>
                </a:solidFill>
                <a:latin typeface="Times New Roman" panose="02020603050405020304" pitchFamily="18" charset="0"/>
              </a:rPr>
              <a:t>Материалы и </a:t>
            </a:r>
            <a:r>
              <a:rPr lang="ru-RU" i="1" u="sng" dirty="0" smtClean="0">
                <a:solidFill>
                  <a:srgbClr val="000000"/>
                </a:solidFill>
                <a:latin typeface="Times New Roman" panose="02020603050405020304" pitchFamily="18" charset="0"/>
              </a:rPr>
              <a:t>оборудование:</a:t>
            </a:r>
            <a:r>
              <a:rPr lang="ru-RU" dirty="0" smtClean="0">
                <a:solidFill>
                  <a:srgbClr val="000000"/>
                </a:solidFill>
                <a:latin typeface="Calibri" panose="020F0502020204030204" pitchFamily="34" charset="0"/>
              </a:rPr>
              <a:t> </a:t>
            </a:r>
            <a:r>
              <a:rPr lang="ru-RU" dirty="0" smtClean="0">
                <a:solidFill>
                  <a:srgbClr val="000000"/>
                </a:solidFill>
                <a:latin typeface="Times New Roman" panose="02020603050405020304" pitchFamily="18" charset="0"/>
              </a:rPr>
              <a:t>Пластмассовая </a:t>
            </a:r>
            <a:r>
              <a:rPr lang="ru-RU" dirty="0">
                <a:solidFill>
                  <a:srgbClr val="000000"/>
                </a:solidFill>
                <a:latin typeface="Times New Roman" panose="02020603050405020304" pitchFamily="18" charset="0"/>
              </a:rPr>
              <a:t>расческа, рупор из картона.</a:t>
            </a:r>
            <a:endParaRPr lang="ru-RU" dirty="0">
              <a:solidFill>
                <a:srgbClr val="000000"/>
              </a:solidFill>
              <a:latin typeface="Calibri" panose="020F0502020204030204" pitchFamily="34" charset="0"/>
            </a:endParaRPr>
          </a:p>
          <a:p>
            <a:pPr algn="just"/>
            <a:r>
              <a:rPr lang="ru-RU" i="1" u="sng" dirty="0">
                <a:solidFill>
                  <a:srgbClr val="000000"/>
                </a:solidFill>
                <a:latin typeface="Times New Roman" panose="02020603050405020304" pitchFamily="18" charset="0"/>
              </a:rPr>
              <a:t>Ход:</a:t>
            </a:r>
            <a:endParaRPr lang="ru-RU" dirty="0">
              <a:solidFill>
                <a:srgbClr val="000000"/>
              </a:solidFill>
              <a:latin typeface="Calibri" panose="020F0502020204030204" pitchFamily="34" charset="0"/>
            </a:endParaRPr>
          </a:p>
          <a:p>
            <a:pPr algn="just"/>
            <a:r>
              <a:rPr lang="ru-RU" dirty="0">
                <a:solidFill>
                  <a:srgbClr val="000000"/>
                </a:solidFill>
                <a:latin typeface="Times New Roman" panose="02020603050405020304" pitchFamily="18" charset="0"/>
              </a:rPr>
              <a:t>Взрослый предлагает детям выяснить, может ли расческа издавать звуки. Дети проводят пальцем по концам зубьев, получают звук. Объясняют, почему возникает звук от прикосновения к зубьям расчески ( зубья расчески дрожат от прикосновения пальцев и издают звуки; дрожание по воздуху доходит до слуха и слышится звук). Звук очень тихий и слабый.</a:t>
            </a:r>
            <a:endParaRPr lang="ru-RU" dirty="0">
              <a:solidFill>
                <a:srgbClr val="000000"/>
              </a:solidFill>
              <a:latin typeface="Calibri" panose="020F0502020204030204" pitchFamily="34" charset="0"/>
            </a:endParaRPr>
          </a:p>
          <a:p>
            <a:pPr algn="just"/>
            <a:r>
              <a:rPr lang="ru-RU" dirty="0">
                <a:solidFill>
                  <a:srgbClr val="000000"/>
                </a:solidFill>
                <a:latin typeface="Times New Roman" panose="02020603050405020304" pitchFamily="18" charset="0"/>
              </a:rPr>
              <a:t>Ставят один конец расчески на стул, Повторяют опыт. Выясняют, почему звук стал громче ( в случае затруднения предлагают одному ребенку проводить пальцем по зубьям, а другому в это время –легонько пальцами коснуться стула), что чувствуют пальцы. Делают вывод: дрожит не только расческа, но и стул. Стул больше, и звук получается громче. Взрослый предлагает проверить этот вывод прикладывая конец расчески к разнообразным предметам: к столу, кубику, книге, цветочному горшку и т.д. (звук усиливается, так как колеблется большой по размеру предмет). Дети представляют, что заблудились в лесу, пытаются позвать кого-нибудь издалека, приложив руки рупором ко рту, выясняют, что ощущают руки (колебания), стал ли звук громче (звук усилился), какой прибор часто используют капитаны на кораблях, командиры, когда отдают команды (рупор). Дети берут рупор, уходят в самый дальний конец помещения, подают команды сначала без использования рупора, а затем через рупор. Делают вывод: команды через рупор громче, так как от голоса начинает дрожать рупор и звук получается более сильным.</a:t>
            </a:r>
            <a:endParaRPr lang="ru-RU"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0" y="6104971"/>
            <a:ext cx="445047" cy="371888"/>
          </a:xfrm>
          <a:prstGeom prst="rect">
            <a:avLst/>
          </a:prstGeom>
        </p:spPr>
      </p:pic>
    </p:spTree>
    <p:extLst>
      <p:ext uri="{BB962C8B-B14F-4D97-AF65-F5344CB8AC3E}">
        <p14:creationId xmlns:p14="http://schemas.microsoft.com/office/powerpoint/2010/main" xmlns="" val="13198198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Tree>
    <p:extLst>
      <p:ext uri="{BB962C8B-B14F-4D97-AF65-F5344CB8AC3E}">
        <p14:creationId xmlns:p14="http://schemas.microsoft.com/office/powerpoint/2010/main" xmlns="" val="1129433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1056069" y="991674"/>
            <a:ext cx="7624292" cy="3908762"/>
          </a:xfrm>
          <a:prstGeom prst="rect">
            <a:avLst/>
          </a:prstGeom>
          <a:noFill/>
        </p:spPr>
        <p:txBody>
          <a:bodyPr wrap="square" rtlCol="0">
            <a:spAutoFit/>
          </a:bodyPr>
          <a:lstStyle/>
          <a:p>
            <a:pPr algn="ctr"/>
            <a:r>
              <a:rPr lang="ru-RU" sz="2800" b="1" i="0" dirty="0" smtClean="0">
                <a:solidFill>
                  <a:srgbClr val="FF0000"/>
                </a:solidFill>
                <a:effectLst/>
                <a:latin typeface="Times New Roman" panose="02020603050405020304" pitchFamily="18" charset="0"/>
              </a:rPr>
              <a:t>«Сколько весит воздух?»</a:t>
            </a:r>
            <a:endParaRPr lang="ru-RU" sz="2800" b="0" i="0" dirty="0" smtClean="0">
              <a:solidFill>
                <a:srgbClr val="FF0000"/>
              </a:solidFill>
              <a:effectLst/>
              <a:latin typeface="Calibri" panose="020F0502020204030204" pitchFamily="34" charset="0"/>
            </a:endParaRPr>
          </a:p>
          <a:p>
            <a:r>
              <a:rPr lang="ru-RU" sz="2000" b="0" i="0" dirty="0" smtClean="0">
                <a:solidFill>
                  <a:srgbClr val="000000"/>
                </a:solidFill>
                <a:effectLst/>
                <a:latin typeface="Times New Roman" panose="02020603050405020304" pitchFamily="18" charset="0"/>
              </a:rPr>
              <a:t>Попробуем взвесить воздух. Возьмём палку длиной около 60 </a:t>
            </a:r>
            <a:r>
              <a:rPr lang="ru-RU" sz="2000" b="0" i="0" dirty="0" err="1" smtClean="0">
                <a:solidFill>
                  <a:srgbClr val="000000"/>
                </a:solidFill>
                <a:effectLst/>
                <a:latin typeface="Times New Roman" panose="02020603050405020304" pitchFamily="18" charset="0"/>
              </a:rPr>
              <a:t>ти</a:t>
            </a:r>
            <a:r>
              <a:rPr lang="ru-RU" sz="2000" b="0" i="0" dirty="0" smtClean="0">
                <a:solidFill>
                  <a:srgbClr val="000000"/>
                </a:solidFill>
                <a:effectLst/>
                <a:latin typeface="Times New Roman" panose="02020603050405020304" pitchFamily="18" charset="0"/>
              </a:rPr>
              <a:t> см. На её середине закрепите верёвочку, к обоим концам которой привяжем два одинаковых воздушных шарика. Подвесьте палку за верёвочку в горизонтальном положении. Предложите детям подумать, что произойдёт, если вы проткнёте один из шаров острым предметом. Проткните иголкой один из надутых шаров. Из шарика выйдет воздух, а конец палки, к которому он привязан, поднимется вверх. Почему? Шарик без воздуха стал легче. Что произойдет, когда мы проткнём и второй шарик? Проверьте это на практике. У вас опять восстановится равновесие. Шарики без воздуха весят одинаково, так же как и надутые.</a:t>
            </a:r>
            <a:endParaRPr lang="ru-RU" sz="2000" b="0" i="0" dirty="0">
              <a:solidFill>
                <a:srgbClr val="000000"/>
              </a:solidFill>
              <a:effectLst/>
              <a:latin typeface="Calibri" panose="020F0502020204030204" pitchFamily="34"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155257" y="5986256"/>
            <a:ext cx="445047" cy="371888"/>
          </a:xfrm>
          <a:prstGeom prst="rect">
            <a:avLst/>
          </a:prstGeom>
        </p:spPr>
      </p:pic>
    </p:spTree>
    <p:extLst>
      <p:ext uri="{BB962C8B-B14F-4D97-AF65-F5344CB8AC3E}">
        <p14:creationId xmlns:p14="http://schemas.microsoft.com/office/powerpoint/2010/main" xmlns="" val="2329337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srcRect r="21233"/>
          <a:stretch/>
        </p:blipFill>
        <p:spPr>
          <a:xfrm flipH="1">
            <a:off x="1736034" y="0"/>
            <a:ext cx="10455965" cy="6858000"/>
          </a:xfrm>
          <a:prstGeom prst="rect">
            <a:avLst/>
          </a:prstGeom>
        </p:spPr>
      </p:pic>
      <p:sp>
        <p:nvSpPr>
          <p:cNvPr id="3" name="TextBox 2"/>
          <p:cNvSpPr txBox="1"/>
          <p:nvPr/>
        </p:nvSpPr>
        <p:spPr>
          <a:xfrm>
            <a:off x="312640" y="582067"/>
            <a:ext cx="8071507" cy="5693866"/>
          </a:xfrm>
          <a:prstGeom prst="rect">
            <a:avLst/>
          </a:prstGeom>
          <a:noFill/>
        </p:spPr>
        <p:txBody>
          <a:bodyPr wrap="square" rtlCol="0">
            <a:spAutoFit/>
          </a:bodyPr>
          <a:lstStyle/>
          <a:p>
            <a:pPr marR="359410" algn="ctr"/>
            <a:r>
              <a:rPr lang="ru-RU" sz="2400" b="1" i="1" dirty="0" smtClean="0">
                <a:solidFill>
                  <a:srgbClr val="FF0000"/>
                </a:solidFill>
                <a:effectLst/>
                <a:latin typeface="Times New Roman" panose="02020603050405020304" pitchFamily="18" charset="0"/>
              </a:rPr>
              <a:t>ВОЗДУХ РАБОТАЕТ</a:t>
            </a:r>
            <a:endParaRPr lang="ru-RU" sz="2400" b="0" i="0" dirty="0" smtClean="0">
              <a:solidFill>
                <a:srgbClr val="FF0000"/>
              </a:solidFill>
              <a:effectLst/>
              <a:latin typeface="Times New Roman" panose="02020603050405020304" pitchFamily="18" charset="0"/>
            </a:endParaRPr>
          </a:p>
          <a:p>
            <a:pPr marR="359410"/>
            <a:r>
              <a:rPr lang="ru-RU" sz="2000" b="1" i="1" dirty="0" smtClean="0">
                <a:solidFill>
                  <a:srgbClr val="000000"/>
                </a:solidFill>
                <a:effectLst/>
                <a:latin typeface="Times New Roman" panose="02020603050405020304" pitchFamily="18" charset="0"/>
              </a:rPr>
              <a:t>Задача:</a:t>
            </a:r>
            <a:r>
              <a:rPr lang="ru-RU" sz="2000" b="0" i="0" dirty="0" smtClean="0">
                <a:solidFill>
                  <a:srgbClr val="000000"/>
                </a:solidFill>
                <a:effectLst/>
                <a:latin typeface="Times New Roman" panose="02020603050405020304" pitchFamily="18" charset="0"/>
              </a:rPr>
              <a:t> дать детям представление о том, что воздух может двигать предметы (парусные суда, воздушные шары и т.д.).</a:t>
            </a:r>
          </a:p>
          <a:p>
            <a:pPr marR="359410"/>
            <a:r>
              <a:rPr lang="ru-RU" sz="2000" b="1" i="1" dirty="0" smtClean="0">
                <a:solidFill>
                  <a:srgbClr val="000000"/>
                </a:solidFill>
                <a:effectLst/>
                <a:latin typeface="Times New Roman" panose="02020603050405020304" pitchFamily="18" charset="0"/>
              </a:rPr>
              <a:t>Материалы:</a:t>
            </a:r>
            <a:r>
              <a:rPr lang="ru-RU" sz="2000" b="0" i="0" dirty="0" smtClean="0">
                <a:solidFill>
                  <a:srgbClr val="000000"/>
                </a:solidFill>
                <a:effectLst/>
                <a:latin typeface="Times New Roman" panose="02020603050405020304" pitchFamily="18" charset="0"/>
              </a:rPr>
              <a:t> пластмассовая ванночка, таз с водой, лист бумаги; кусочек пластилина, палочка, воздушные шарики.</a:t>
            </a:r>
          </a:p>
          <a:p>
            <a:pPr marR="359410"/>
            <a:r>
              <a:rPr lang="ru-RU" sz="2000" b="1" i="1" dirty="0" smtClean="0">
                <a:solidFill>
                  <a:srgbClr val="000000"/>
                </a:solidFill>
                <a:effectLst/>
                <a:latin typeface="Times New Roman" panose="02020603050405020304" pitchFamily="18" charset="0"/>
              </a:rPr>
              <a:t>Описание.</a:t>
            </a:r>
            <a:r>
              <a:rPr lang="ru-RU" sz="2000" b="0" i="0" dirty="0" smtClean="0">
                <a:solidFill>
                  <a:srgbClr val="000000"/>
                </a:solidFill>
                <a:effectLst/>
                <a:latin typeface="Times New Roman" panose="02020603050405020304" pitchFamily="18" charset="0"/>
              </a:rPr>
              <a:t> Дед Знай предлагает детям рассмотреть воздушные шарики. Что внутри них? Чем они наполнены? Может ли воздух двигать предметы ? Как это можно проверить? Запускает в воду пустую пластмассовую ванночку и предлагает детям: «Попробуйте заставить ее плыть». Дети дуют на нее. Что можно придумать, чтобы лодочка быстрее плыла? Прикрепляет парус, снова заставляет лодочку двигаться. Почему с парусом лодка движется быстрее? На парус давит больше воздуха, поэтому ванночка движется быстрее.</a:t>
            </a:r>
          </a:p>
          <a:p>
            <a:pPr marR="359410"/>
            <a:r>
              <a:rPr lang="ru-RU" sz="2000" b="0" i="0" dirty="0" smtClean="0">
                <a:solidFill>
                  <a:srgbClr val="000000"/>
                </a:solidFill>
                <a:effectLst/>
                <a:latin typeface="Times New Roman" panose="02020603050405020304" pitchFamily="18" charset="0"/>
              </a:rPr>
              <a:t>Какие еще предметы мы можем заставить двигаться? Как можно заставить двигаться воздушный шарик? Шарики надуваются, выпускаются, дети наблюдают за их движением. Почему движется шар? Воздух вырывается из шара и заставляет его двигаться.</a:t>
            </a:r>
          </a:p>
          <a:p>
            <a:pPr marR="359410"/>
            <a:r>
              <a:rPr lang="ru-RU" sz="2000" b="0" i="0" dirty="0" smtClean="0">
                <a:solidFill>
                  <a:srgbClr val="000000"/>
                </a:solidFill>
                <a:effectLst/>
                <a:latin typeface="Times New Roman" panose="02020603050405020304" pitchFamily="18" charset="0"/>
              </a:rPr>
              <a:t>Дети самостоятельно играют с лодочкой, шариком    </a:t>
            </a:r>
            <a:r>
              <a:rPr lang="ru-RU" b="0" i="0" dirty="0" smtClean="0">
                <a:solidFill>
                  <a:srgbClr val="000000"/>
                </a:solidFill>
                <a:effectLst/>
                <a:latin typeface="Times New Roman" panose="02020603050405020304" pitchFamily="18" charset="0"/>
              </a:rPr>
              <a:t> </a:t>
            </a:r>
            <a:endParaRPr lang="ru-RU" b="0" i="0" dirty="0">
              <a:solidFill>
                <a:srgbClr val="000000"/>
              </a:solidFill>
              <a:effectLst/>
              <a:latin typeface="Times New Roman" panose="02020603050405020304" pitchFamily="18" charset="0"/>
            </a:endParaRPr>
          </a:p>
        </p:txBody>
      </p:sp>
      <p:pic>
        <p:nvPicPr>
          <p:cNvPr id="4" name="Рисунок 3">
            <a:hlinkClick r:id="rId3" action="ppaction://hlinksldjump"/>
          </p:cNvPr>
          <p:cNvPicPr>
            <a:picLocks noChangeAspect="1"/>
          </p:cNvPicPr>
          <p:nvPr/>
        </p:nvPicPr>
        <p:blipFill>
          <a:blip r:embed="rId4" cstate="print"/>
          <a:stretch>
            <a:fillRect/>
          </a:stretch>
        </p:blipFill>
        <p:spPr>
          <a:xfrm>
            <a:off x="55063" y="6009134"/>
            <a:ext cx="445047" cy="371888"/>
          </a:xfrm>
          <a:prstGeom prst="rect">
            <a:avLst/>
          </a:prstGeom>
        </p:spPr>
      </p:pic>
    </p:spTree>
    <p:extLst>
      <p:ext uri="{BB962C8B-B14F-4D97-AF65-F5344CB8AC3E}">
        <p14:creationId xmlns:p14="http://schemas.microsoft.com/office/powerpoint/2010/main" xmlns="" val="4246469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TotalTime>
  <Words>2978</Words>
  <Application>Microsoft Office PowerPoint</Application>
  <PresentationFormat>Произвольный</PresentationFormat>
  <Paragraphs>617</Paragraphs>
  <Slides>78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78</vt:i4>
      </vt:variant>
    </vt:vector>
  </HeadingPairs>
  <TitlesOfParts>
    <vt:vector size="79"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100178</dc:creator>
  <cp:lastModifiedBy>зоя</cp:lastModifiedBy>
  <cp:revision>37</cp:revision>
  <dcterms:created xsi:type="dcterms:W3CDTF">2020-02-08T20:14:18Z</dcterms:created>
  <dcterms:modified xsi:type="dcterms:W3CDTF">2024-02-26T14:12:32Z</dcterms:modified>
</cp:coreProperties>
</file>