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2" r:id="rId2"/>
    <p:sldId id="280" r:id="rId3"/>
    <p:sldId id="281" r:id="rId4"/>
    <p:sldId id="269" r:id="rId5"/>
    <p:sldId id="270" r:id="rId6"/>
    <p:sldId id="271" r:id="rId7"/>
    <p:sldId id="257" r:id="rId8"/>
    <p:sldId id="267" r:id="rId9"/>
    <p:sldId id="272" r:id="rId10"/>
    <p:sldId id="275" r:id="rId11"/>
    <p:sldId id="276" r:id="rId12"/>
    <p:sldId id="278" r:id="rId13"/>
    <p:sldId id="258" r:id="rId14"/>
    <p:sldId id="259" r:id="rId15"/>
    <p:sldId id="261" r:id="rId16"/>
    <p:sldId id="262" r:id="rId17"/>
    <p:sldId id="263" r:id="rId18"/>
    <p:sldId id="264" r:id="rId19"/>
    <p:sldId id="27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2CF3F5-6DC3-4C0C-AD21-421064C6ABAD}"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2CF3F5-6DC3-4C0C-AD21-421064C6ABAD}"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2CF3F5-6DC3-4C0C-AD21-421064C6ABAD}"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32CF3F5-6DC3-4C0C-AD21-421064C6ABA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2CF3F5-6DC3-4C0C-AD21-421064C6ABAD}"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017B167-65D9-413E-B7D0-C47139E49A90}" type="datetimeFigureOut">
              <a:rPr lang="ru-RU" smtClean="0"/>
              <a:pPr/>
              <a:t>22.01.2025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32CF3F5-6DC3-4C0C-AD21-421064C6ABAD}"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017B167-65D9-413E-B7D0-C47139E49A90}" type="datetimeFigureOut">
              <a:rPr lang="ru-RU" smtClean="0"/>
              <a:pPr/>
              <a:t>22.01.2025</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32CF3F5-6DC3-4C0C-AD21-421064C6ABAD}"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epo_mbou_11@mosreg.r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ctr"/>
            <a:r>
              <a:rPr lang="ru-RU" sz="3200" b="1" dirty="0" smtClean="0">
                <a:latin typeface="Segoe Print" pitchFamily="2" charset="0"/>
              </a:rPr>
              <a:t>ЭТА ВОЛШЕБНИЦА</a:t>
            </a:r>
          </a:p>
          <a:p>
            <a:pPr algn="ctr"/>
            <a:r>
              <a:rPr lang="ru-RU" sz="3200" b="1" dirty="0" smtClean="0">
                <a:latin typeface="Segoe Print" pitchFamily="2" charset="0"/>
              </a:rPr>
              <a:t> СОЛЬ</a:t>
            </a:r>
          </a:p>
          <a:p>
            <a:pPr algn="ctr"/>
            <a:endParaRPr lang="ru-RU" dirty="0" smtClean="0"/>
          </a:p>
          <a:p>
            <a:pPr algn="ctr"/>
            <a:endParaRPr lang="ru-RU" dirty="0" smtClean="0"/>
          </a:p>
          <a:p>
            <a:pPr algn="r"/>
            <a:r>
              <a:rPr lang="ru-RU" sz="2000" dirty="0" smtClean="0">
                <a:latin typeface="Times New Roman" pitchFamily="18" charset="0"/>
                <a:cs typeface="Times New Roman" pitchFamily="18" charset="0"/>
              </a:rPr>
              <a:t>Разработала</a:t>
            </a:r>
            <a:endParaRPr lang="ru-RU" sz="2000" dirty="0" smtClean="0">
              <a:latin typeface="Times New Roman" pitchFamily="18" charset="0"/>
              <a:cs typeface="Times New Roman" pitchFamily="18" charset="0"/>
            </a:endParaRPr>
          </a:p>
          <a:p>
            <a:pPr algn="r"/>
            <a:r>
              <a:rPr lang="ru-RU" sz="2000" dirty="0" smtClean="0">
                <a:latin typeface="Times New Roman" pitchFamily="18" charset="0"/>
                <a:cs typeface="Times New Roman" pitchFamily="18" charset="0"/>
              </a:rPr>
              <a:t> воспитатель высшей квалификационной категории </a:t>
            </a:r>
          </a:p>
          <a:p>
            <a:pPr algn="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Потетенина</a:t>
            </a:r>
            <a:r>
              <a:rPr lang="ru-RU" sz="2000" dirty="0" smtClean="0">
                <a:latin typeface="Times New Roman" pitchFamily="18" charset="0"/>
                <a:cs typeface="Times New Roman" pitchFamily="18" charset="0"/>
              </a:rPr>
              <a:t> Н.В</a:t>
            </a:r>
            <a:r>
              <a:rPr lang="ru-RU" sz="1200" dirty="0" smtClean="0">
                <a:latin typeface="Times New Roman" pitchFamily="18" charset="0"/>
                <a:cs typeface="Times New Roman" pitchFamily="18" charset="0"/>
              </a:rPr>
              <a:t>.</a:t>
            </a:r>
            <a:endParaRPr lang="ru-RU" sz="12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Autofit/>
          </a:bodyPr>
          <a:lstStyle/>
          <a:p>
            <a:r>
              <a:rPr lang="ru-RU" sz="1200" b="1" dirty="0" smtClean="0"/>
              <a:t>УПРАВЛЕНИЕ ОБРАЗОВАНИЯ</a:t>
            </a:r>
            <a:r>
              <a:rPr lang="ru-RU" sz="1200" dirty="0" smtClean="0"/>
              <a:t/>
            </a:r>
            <a:br>
              <a:rPr lang="ru-RU" sz="1200" dirty="0" smtClean="0"/>
            </a:br>
            <a:r>
              <a:rPr lang="ru-RU" sz="1200" b="1" dirty="0" smtClean="0"/>
              <a:t>СЕРГИЕВО-ПОСАДСКОГО ГОРОДСКОГО ОКРУГА</a:t>
            </a:r>
            <a:r>
              <a:rPr lang="ru-RU" sz="1200" dirty="0" smtClean="0"/>
              <a:t/>
            </a:r>
            <a:br>
              <a:rPr lang="ru-RU" sz="1200" dirty="0" smtClean="0"/>
            </a:br>
            <a:r>
              <a:rPr lang="ru-RU" sz="1200" b="1" dirty="0" smtClean="0"/>
              <a:t>МОСКОВСКОЙ ОБЛАСТИ</a:t>
            </a:r>
            <a:r>
              <a:rPr lang="ru-RU" sz="1200" dirty="0" smtClean="0"/>
              <a:t/>
            </a:r>
            <a:br>
              <a:rPr lang="ru-RU" sz="1200" dirty="0" smtClean="0"/>
            </a:br>
            <a:r>
              <a:rPr lang="ru-RU" sz="800" b="1" dirty="0" smtClean="0">
                <a:latin typeface="Times New Roman" pitchFamily="18" charset="0"/>
                <a:cs typeface="Times New Roman" pitchFamily="18" charset="0"/>
              </a:rPr>
              <a:t>Муниципальное бюджетное общеобразовательное учреждение «Средняя общеобразовательная школа № 11»</a:t>
            </a:r>
            <a:r>
              <a:rPr lang="ru-RU" sz="800" dirty="0" smtClean="0">
                <a:latin typeface="Times New Roman" pitchFamily="18" charset="0"/>
                <a:cs typeface="Times New Roman" pitchFamily="18" charset="0"/>
              </a:rPr>
              <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141301, Московская область, г.Сергиев Посад, ул.Дружбы, 5 «А»</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тел./факс 8(496) 542-05-29; </a:t>
            </a:r>
            <a:r>
              <a:rPr lang="en-US" sz="800" dirty="0" smtClean="0">
                <a:latin typeface="Times New Roman" pitchFamily="18" charset="0"/>
                <a:cs typeface="Times New Roman" pitchFamily="18" charset="0"/>
              </a:rPr>
              <a:t>E</a:t>
            </a:r>
            <a:r>
              <a:rPr lang="ru-RU" sz="800" dirty="0" smtClean="0">
                <a:latin typeface="Times New Roman" pitchFamily="18" charset="0"/>
                <a:cs typeface="Times New Roman" pitchFamily="18" charset="0"/>
              </a:rPr>
              <a:t>-</a:t>
            </a:r>
            <a:r>
              <a:rPr lang="en-US" sz="800" dirty="0" smtClean="0">
                <a:latin typeface="Times New Roman" pitchFamily="18" charset="0"/>
                <a:cs typeface="Times New Roman" pitchFamily="18" charset="0"/>
              </a:rPr>
              <a:t>mail</a:t>
            </a:r>
            <a:r>
              <a:rPr lang="ru-RU" sz="800" dirty="0" smtClean="0">
                <a:latin typeface="Times New Roman" pitchFamily="18" charset="0"/>
                <a:cs typeface="Times New Roman" pitchFamily="18" charset="0"/>
              </a:rPr>
              <a:t>:  </a:t>
            </a:r>
            <a:r>
              <a:rPr lang="en-US" sz="800" u="sng" dirty="0" err="1" smtClean="0">
                <a:latin typeface="Times New Roman" pitchFamily="18" charset="0"/>
                <a:cs typeface="Times New Roman" pitchFamily="18" charset="0"/>
                <a:hlinkClick r:id="rId2"/>
              </a:rPr>
              <a:t>sepo</a:t>
            </a:r>
            <a:r>
              <a:rPr lang="ru-RU" sz="800" u="sng" dirty="0" smtClean="0">
                <a:latin typeface="Times New Roman" pitchFamily="18" charset="0"/>
                <a:cs typeface="Times New Roman" pitchFamily="18" charset="0"/>
                <a:hlinkClick r:id="rId2"/>
              </a:rPr>
              <a:t>_</a:t>
            </a:r>
            <a:r>
              <a:rPr lang="en-US" sz="800" u="sng" dirty="0" err="1" smtClean="0">
                <a:latin typeface="Times New Roman" pitchFamily="18" charset="0"/>
                <a:cs typeface="Times New Roman" pitchFamily="18" charset="0"/>
                <a:hlinkClick r:id="rId2"/>
              </a:rPr>
              <a:t>mbou</a:t>
            </a:r>
            <a:r>
              <a:rPr lang="ru-RU" sz="800" u="sng" dirty="0" smtClean="0">
                <a:latin typeface="Times New Roman" pitchFamily="18" charset="0"/>
                <a:cs typeface="Times New Roman" pitchFamily="18" charset="0"/>
                <a:hlinkClick r:id="rId2"/>
              </a:rPr>
              <a:t>_11@</a:t>
            </a:r>
            <a:r>
              <a:rPr lang="en-US" sz="800" u="sng" dirty="0" err="1" smtClean="0">
                <a:latin typeface="Times New Roman" pitchFamily="18" charset="0"/>
                <a:cs typeface="Times New Roman" pitchFamily="18" charset="0"/>
                <a:hlinkClick r:id="rId2"/>
              </a:rPr>
              <a:t>mosreg</a:t>
            </a:r>
            <a:r>
              <a:rPr lang="ru-RU" sz="800" u="sng" dirty="0" smtClean="0">
                <a:latin typeface="Times New Roman" pitchFamily="18" charset="0"/>
                <a:cs typeface="Times New Roman" pitchFamily="18" charset="0"/>
                <a:hlinkClick r:id="rId2"/>
              </a:rPr>
              <a:t>.</a:t>
            </a:r>
            <a:r>
              <a:rPr lang="en-US" sz="800" u="sng" dirty="0" err="1" smtClean="0">
                <a:latin typeface="Times New Roman" pitchFamily="18" charset="0"/>
                <a:cs typeface="Times New Roman" pitchFamily="18" charset="0"/>
                <a:hlinkClick r:id="rId2"/>
              </a:rPr>
              <a:t>ru</a:t>
            </a:r>
            <a:r>
              <a:rPr lang="ru-RU" sz="800" dirty="0" smtClean="0">
                <a:latin typeface="Times New Roman" pitchFamily="18" charset="0"/>
                <a:cs typeface="Times New Roman" pitchFamily="18" charset="0"/>
              </a:rPr>
              <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структурные подразделения</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141343, Московская область, Сергиево-Посадский г.о., д.Самотовино, д.59, тел. 541-71-60</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141343, Московская область, Сергиево-Посадский г.о., д.Самотовино, д.51 (дошкольное отделение); тел. 541-74-80</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141367, Московская область, Сергиево-Посадский г.о., </a:t>
            </a:r>
            <a:r>
              <a:rPr lang="ru-RU" sz="800" dirty="0" err="1" smtClean="0">
                <a:latin typeface="Times New Roman" pitchFamily="18" charset="0"/>
                <a:cs typeface="Times New Roman" pitchFamily="18" charset="0"/>
              </a:rPr>
              <a:t>пос.Загорские</a:t>
            </a:r>
            <a:r>
              <a:rPr lang="ru-RU" sz="800" dirty="0" smtClean="0">
                <a:latin typeface="Times New Roman" pitchFamily="18" charset="0"/>
                <a:cs typeface="Times New Roman" pitchFamily="18" charset="0"/>
              </a:rPr>
              <a:t> дали, д.9а,  тел. 548-35-48</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141301, Московская область, Сергиево-Посадский г.о., г.Сергиев Посад,</a:t>
            </a:r>
            <a:br>
              <a:rPr lang="ru-RU" sz="800" dirty="0" smtClean="0">
                <a:latin typeface="Times New Roman" pitchFamily="18" charset="0"/>
                <a:cs typeface="Times New Roman" pitchFamily="18" charset="0"/>
              </a:rPr>
            </a:br>
            <a:r>
              <a:rPr lang="ru-RU" sz="800" dirty="0" smtClean="0">
                <a:latin typeface="Times New Roman" pitchFamily="18" charset="0"/>
                <a:cs typeface="Times New Roman" pitchFamily="18" charset="0"/>
              </a:rPr>
              <a:t>дошкольное отделение:  ул.Дружбы, д.10б,   тел. 542-03-73</a:t>
            </a:r>
            <a:br>
              <a:rPr lang="ru-RU" sz="800" dirty="0" smtClean="0">
                <a:latin typeface="Times New Roman" pitchFamily="18" charset="0"/>
                <a:cs typeface="Times New Roman" pitchFamily="18" charset="0"/>
              </a:rPr>
            </a:br>
            <a:r>
              <a:rPr lang="ru-RU" sz="800" dirty="0" err="1" smtClean="0">
                <a:latin typeface="Times New Roman" pitchFamily="18" charset="0"/>
                <a:cs typeface="Times New Roman" pitchFamily="18" charset="0"/>
              </a:rPr>
              <a:t>Новоугличское</a:t>
            </a:r>
            <a:r>
              <a:rPr lang="ru-RU" sz="800" dirty="0" smtClean="0">
                <a:latin typeface="Times New Roman" pitchFamily="18" charset="0"/>
                <a:cs typeface="Times New Roman" pitchFamily="18" charset="0"/>
              </a:rPr>
              <a:t> шоссе, д.72,  тел. 542-07-09</a:t>
            </a:r>
            <a:r>
              <a:rPr lang="ru-RU" sz="1200" dirty="0" smtClean="0"/>
              <a:t/>
            </a:r>
            <a:br>
              <a:rPr lang="ru-RU" sz="1200" dirty="0" smtClean="0"/>
            </a:br>
            <a:r>
              <a:rPr lang="ru-RU" sz="1200" dirty="0" smtClean="0"/>
              <a:t> </a:t>
            </a:r>
            <a:br>
              <a:rPr lang="ru-RU" sz="1200" dirty="0" smtClean="0"/>
            </a:br>
            <a:endParaRPr lang="ru-RU" sz="1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982177"/>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Эффекты от разного вида соли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Когда вы насыпаете соль на непросохшую акварель, она собирает воду и отталкивает пигмент. Поэтому от вида соли может получиться различный эффект. Если применить вариант мелкой соли "экстра", то у вас получатся маленькие точки, похожие на мелкий снег или туман. Главное в этой технике - поймать момент, когда рисунок не совсем мокрый, чтобы не растворить кристаллики, но и не сухой, иначе ничего не выйдет. Можно использовать даже морскую крупную соль. С ее помощью можно создать различные завитки. Хорошо подойдет для зимних пейзажей, например, если вы хотите нарисовать вьюгу. Применение такой техники очень широко, все зависит от вашей фантазии. Подходит практически ко всем вариантам рисования акварелью</a:t>
            </a:r>
            <a:r>
              <a:rPr kumimoji="0" lang="ru-RU" sz="24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техника рисования с помощью акварели"/>
          <p:cNvPicPr/>
          <p:nvPr/>
        </p:nvPicPr>
        <p:blipFill>
          <a:blip r:embed="rId2" cstate="print"/>
          <a:srcRect/>
          <a:stretch>
            <a:fillRect/>
          </a:stretch>
        </p:blipFill>
        <p:spPr bwMode="auto">
          <a:xfrm>
            <a:off x="-142907" y="142852"/>
            <a:ext cx="9286908" cy="67151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6600" dirty="0" smtClean="0"/>
              <a:t>Рисуем солью</a:t>
            </a:r>
            <a:endParaRPr lang="ru-RU" sz="6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3" descr="http://s015.radikal.ru/i333/1512/a7/e846c9bc2d10.jpg"/>
          <p:cNvPicPr>
            <a:picLocks noChangeAspect="1" noChangeArrowheads="1"/>
          </p:cNvPicPr>
          <p:nvPr/>
        </p:nvPicPr>
        <p:blipFill>
          <a:blip r:embed="rId2" cstate="print"/>
          <a:srcRect/>
          <a:stretch>
            <a:fillRect/>
          </a:stretch>
        </p:blipFill>
        <p:spPr bwMode="auto">
          <a:xfrm>
            <a:off x="0" y="0"/>
            <a:ext cx="9359869" cy="6858000"/>
          </a:xfrm>
          <a:prstGeom prst="rect">
            <a:avLst/>
          </a:prstGeom>
          <a:noFill/>
          <a:ln w="9525">
            <a:noFill/>
            <a:miter lim="800000"/>
            <a:headEnd/>
            <a:tailEnd/>
          </a:ln>
        </p:spPr>
      </p:pic>
    </p:spTree>
  </p:cSld>
  <p:clrMapOvr>
    <a:masterClrMapping/>
  </p:clrMapOvr>
  <p:transition>
    <p:wheel spokes="2"/>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Рисунок 16" descr="http://www.maam.ru/upload/blogs/detsad-36755-1438879627.jpg"/>
          <p:cNvPicPr>
            <a:picLocks noChangeAspect="1" noChangeArrowheads="1"/>
          </p:cNvPicPr>
          <p:nvPr/>
        </p:nvPicPr>
        <p:blipFill>
          <a:blip r:embed="rId2" cstate="print"/>
          <a:srcRect/>
          <a:stretch>
            <a:fillRect/>
          </a:stretch>
        </p:blipFill>
        <p:spPr bwMode="auto">
          <a:xfrm>
            <a:off x="0" y="0"/>
            <a:ext cx="9443306" cy="6858000"/>
          </a:xfrm>
          <a:prstGeom prst="rect">
            <a:avLst/>
          </a:prstGeom>
          <a:noFill/>
          <a:ln w="9525">
            <a:noFill/>
            <a:miter lim="800000"/>
            <a:headEnd/>
            <a:tailEnd/>
          </a:ln>
        </p:spPr>
      </p:pic>
    </p:spTree>
  </p:cSld>
  <p:clrMapOvr>
    <a:masterClrMapping/>
  </p:clrMapOvr>
  <p:transition>
    <p:cover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Рисунок 28" descr="http://www.maam.ru/upload/blogs/detsad-36755-1438885588.jpg"/>
          <p:cNvPicPr>
            <a:picLocks noChangeAspect="1" noChangeArrowheads="1"/>
          </p:cNvPicPr>
          <p:nvPr/>
        </p:nvPicPr>
        <p:blipFill>
          <a:blip r:embed="rId2" cstate="print"/>
          <a:srcRect/>
          <a:stretch>
            <a:fillRect/>
          </a:stretch>
        </p:blipFill>
        <p:spPr bwMode="auto">
          <a:xfrm>
            <a:off x="-268231" y="285728"/>
            <a:ext cx="9269387" cy="6932234"/>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Рисунок 25" descr="http://www.maam.ru/upload/blogs/eae113e8f6974bf6c7f1322b2df893cb.jpg.jpg"/>
          <p:cNvPicPr>
            <a:picLocks noChangeAspect="1" noChangeArrowheads="1"/>
          </p:cNvPicPr>
          <p:nvPr/>
        </p:nvPicPr>
        <p:blipFill>
          <a:blip r:embed="rId2" cstate="print"/>
          <a:srcRect/>
          <a:stretch>
            <a:fillRect/>
          </a:stretch>
        </p:blipFill>
        <p:spPr bwMode="auto">
          <a:xfrm>
            <a:off x="0" y="0"/>
            <a:ext cx="10532720" cy="6858000"/>
          </a:xfrm>
          <a:prstGeom prst="rect">
            <a:avLst/>
          </a:prstGeom>
          <a:noFill/>
          <a:ln w="9525">
            <a:noFill/>
            <a:miter lim="800000"/>
            <a:headEnd/>
            <a:tailEnd/>
          </a:ln>
        </p:spPr>
      </p:pic>
    </p:spTree>
  </p:cSld>
  <p:clrMapOvr>
    <a:masterClrMapping/>
  </p:clrMapOvr>
  <p:transition>
    <p:plus/>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Рисунок 19" descr="http://nyanya-na-chas.ru/uploads/event/image/20/thumb_person_____.jpg"/>
          <p:cNvPicPr>
            <a:picLocks noChangeAspect="1" noChangeArrowheads="1"/>
          </p:cNvPicPr>
          <p:nvPr/>
        </p:nvPicPr>
        <p:blipFill>
          <a:blip r:embed="rId2" cstate="print"/>
          <a:srcRect/>
          <a:stretch>
            <a:fillRect/>
          </a:stretch>
        </p:blipFill>
        <p:spPr bwMode="auto">
          <a:xfrm>
            <a:off x="0" y="0"/>
            <a:ext cx="9144000" cy="6858016"/>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Рисунок 10" descr="http://children-live.ru/wp-content/uploads/2015/07/25unmvSTKiI.jpg"/>
          <p:cNvPicPr>
            <a:picLocks noChangeAspect="1" noChangeArrowheads="1"/>
          </p:cNvPicPr>
          <p:nvPr/>
        </p:nvPicPr>
        <p:blipFill>
          <a:blip r:embed="rId2" cstate="print"/>
          <a:srcRect/>
          <a:stretch>
            <a:fillRect/>
          </a:stretch>
        </p:blipFill>
        <p:spPr bwMode="auto">
          <a:xfrm>
            <a:off x="0" y="0"/>
            <a:ext cx="8929718" cy="7124058"/>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83362"/>
          </a:xfrm>
        </p:spPr>
        <p:txBody>
          <a:bodyPr>
            <a:normAutofit/>
          </a:bodyPr>
          <a:lstStyle/>
          <a:p>
            <a:r>
              <a:rPr lang="ru-RU" sz="9600" dirty="0" smtClean="0"/>
              <a:t>Творческих успехов</a:t>
            </a:r>
            <a:endParaRPr lang="ru-RU" sz="9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467544" y="827853"/>
            <a:ext cx="8352928"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rPr>
              <a:t>.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Самое главное -не мешать ребенку открывать мир. Изобразительная деятельность -  развивает у ребёнка сенсорные чувства цвета, формы и композиции. Если ребёнка на занятии научат рисовать человека, чашку или слона, он с удовольствием не раз будет изображать его в свободное время. Важно не просто научить детей, умениям и навыкам, но и максимально раскрыть их творческий потенциал. Знакомство детей с рисованием цветной солью позволит расширить творческие способности ребёнка, его фантазию и воображение.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600" b="1" i="0" u="none" strike="noStrike" cap="none" normalizeH="0" baseline="0" dirty="0" smtClean="0">
                <a:ln>
                  <a:noFill/>
                </a:ln>
                <a:solidFill>
                  <a:srgbClr val="000000"/>
                </a:solidFill>
                <a:effectLst/>
                <a:latin typeface="Segoe Print" pitchFamily="2" charset="0"/>
                <a:ea typeface="Times New Roman" pitchFamily="18" charset="0"/>
                <a:cs typeface="Times New Roman" pitchFamily="18" charset="0"/>
              </a:rPr>
              <a:t>Цель:</a:t>
            </a:r>
            <a:endParaRPr kumimoji="0" lang="ru-RU" sz="1600" b="1" i="0" u="none" strike="noStrike" cap="none" normalizeH="0" baseline="0" dirty="0" smtClean="0">
              <a:ln>
                <a:noFill/>
              </a:ln>
              <a:solidFill>
                <a:schemeClr val="tx1"/>
              </a:solidFill>
              <a:effectLst/>
              <a:latin typeface="Segoe Print" pitchFamily="2"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Развитие творческого потенциала детей, через нетрадиционные методы рисования солью.</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000000"/>
                </a:solidFill>
                <a:effectLst/>
                <a:latin typeface="Segoe Print" pitchFamily="2" charset="0"/>
                <a:ea typeface="Times New Roman" pitchFamily="18" charset="0"/>
                <a:cs typeface="Times New Roman" pitchFamily="18" charset="0"/>
              </a:rPr>
              <a:t>Задачи:</a:t>
            </a:r>
            <a:endParaRPr kumimoji="0" lang="ru-RU" sz="1400" b="0" i="0" u="none" strike="noStrike" cap="none" normalizeH="0" baseline="0" dirty="0" smtClean="0">
              <a:ln>
                <a:noFill/>
              </a:ln>
              <a:solidFill>
                <a:schemeClr val="tx1"/>
              </a:solidFill>
              <a:effectLst/>
              <a:latin typeface="Segoe Print" pitchFamily="2"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Познакомить детей со свойствами соли, как материалом для художественного творчества.</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Формировать представление о разных способах изображения предметов и явлений.</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Вызвать интерес к изображению новым способом рисования.</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Учить окрашивать соль с помощью цветного мела и гуаши.</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Расширить представления детей в использовании нескольких материалов в изображении рисунка (клей, соль, краски).</a:t>
            </a:r>
            <a:endPar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Развивать творческий потенциал.</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Детям предоставляется возможность самостоятельно или с небольшой помощью взрослых:</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Познакомиться со свойствами соли как продукта питания, а также научиться использовать соль, как средство для творчества.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Научиться окрашивать соль разными способами.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Применять разные методы рисования в одной работе.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Раскрыть творческий потенциал, через познание нового способа отображения окружающего мира, его красоты и уникальности.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755576" y="1147091"/>
            <a:ext cx="792088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Для работы вам пригодятся: пачка столовой соли; картон; канцелярский клей; акварель (лучше жидкую) кисточка.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Ход работы: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Для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такого творческого рисунка не надо заранее изготавливать трафареты, хотя при желании можно распечатать какой-либо эскиз с простыми формами.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Нарисуйте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клеем какой-либо узор на картоне, например, цветок или вазу.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Положите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его в форму для выпечки и хорошо просыпьте солью.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Форма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нужна, чтобы не рассыпать соль повсюду. После того как клей пристынет, стряхните все лишние крупинки. Обмакните кисточку в нужный цвет.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Аккуратно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прикоснитесь к солевой линии и увидите, как цвет растекается по контуру. Используйте разные цвета в разных частях рисунка, они будут очень красиво смешиваться на переходах.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Заполните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все проклеенные линии цветом и оставьте сохнуть. До полного высыхания может пройти один-два дня. </a:t>
            </a:r>
            <a:endPar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Такие </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картины могут быть на любую тему, например, рисование солью и акварельными красками "Зима" будет прекрасным подарком на Новый год родственникам от юного дарования. </a:t>
            </a:r>
            <a:endParaRPr kumimoji="0" lang="ru-RU" sz="1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техника рисования с помощью акварели"/>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611560" y="1615997"/>
            <a:ext cx="7848872"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Рисование солью и акварельными красками подходит для любого возраста, даже для самых маленьких. Уже с 1,5 лет можно сделать ребенку объемную краску, которой он может поливать прямо из бутылочки.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Для создания такой чудо краски вам потребуются:</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 стакан соли;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стакан муки;</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 стакан воды;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разноцветная гуашь или акварель;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картон; </a:t>
            </a:r>
            <a:endParaRPr kumimoji="0" lang="ru-RU"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пластиковая бутылка для выдавливания краски (можно взять из-под кетчупа).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Теперь смешайте соль, муку и воду, разлейте получившуюся жидкость по трем емкостям и добавьте нужный цвет в каждую., Маленьким деткам очень нравится выдавливать такую массу на картон, создавая мерцающие рисунки</a:t>
            </a:r>
            <a:r>
              <a:rPr kumimoji="0" lang="ru-RU" sz="16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исование акварелью и солью и клеем для детей"/>
          <p:cNvPicPr/>
          <p:nvPr/>
        </p:nvPicPr>
        <p:blipFill>
          <a:blip r:embed="rId2" cstate="print"/>
          <a:srcRect/>
          <a:stretch>
            <a:fillRect/>
          </a:stretch>
        </p:blipFill>
        <p:spPr bwMode="auto">
          <a:xfrm>
            <a:off x="0" y="214291"/>
            <a:ext cx="9144000" cy="63579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4" descr="http://www.odevaika.ru/upload/medialibrary/5a6/5a68f7d3b6c5b8c742bc7eb01e36e10f.jpg"/>
          <p:cNvPicPr>
            <a:picLocks noChangeAspect="1" noChangeArrowheads="1"/>
          </p:cNvPicPr>
          <p:nvPr/>
        </p:nvPicPr>
        <p:blipFill>
          <a:blip r:embed="rId2" cstate="print"/>
          <a:srcRect/>
          <a:stretch>
            <a:fillRect/>
          </a:stretch>
        </p:blipFill>
        <p:spPr bwMode="auto">
          <a:xfrm>
            <a:off x="-1" y="0"/>
            <a:ext cx="9193107" cy="6858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323528" y="518208"/>
            <a:ext cx="8820472"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Вариант с использованием восковых карандашей</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Подойдет уже для более старших детей, а если выбрать сложный эскиз, то и взрослому такая работа придется по вкусу.</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Материалы:</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белый восковой карандаш; </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краски акварельные;</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плотный лист А4;</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вода</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каменная соль;</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раскраска.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Подготовив весь необходимый материал, можно начинать само рисование солью и акварельными красками: Распечатайте рисунок или нарисуйте эскиз самостоятельно. Для примера берем лису зимой. Восковым карандашом прорисовываем снежинки и контур лисички на белой бумаге. Намочите лист и акварелью заполните небо, луну, облака. Можно использовать разные оттенки, чтобы рисунок получился насыщенней. До полного высыхания картины посыпьте лист солью, которая впитает краску и заискрится. Дайте работе высохнуть, затем, стряхните лишнюю соль. Благодаря восковому контуру снежинки и лиса не слились с фоном, а соль добавила сказочного блеска пейзажу. Такую работу можно выполнить в качестве открытки. </a:t>
            </a:r>
            <a:endParaRPr kumimoji="0" lang="ru-RU"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исование солью и акварельными красками зима"/>
          <p:cNvPicPr/>
          <p:nvPr/>
        </p:nvPicPr>
        <p:blipFill>
          <a:blip r:embed="rId2" cstate="print"/>
          <a:srcRect/>
          <a:stretch>
            <a:fillRect/>
          </a:stretch>
        </p:blipFill>
        <p:spPr bwMode="auto">
          <a:xfrm>
            <a:off x="714348" y="0"/>
            <a:ext cx="721523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103</TotalTime>
  <Words>600</Words>
  <Application>Microsoft Office PowerPoint</Application>
  <PresentationFormat>Экран (4:3)</PresentationFormat>
  <Paragraphs>56</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Волна</vt:lpstr>
      <vt:lpstr>УПРАВЛЕНИЕ ОБРАЗОВАНИЯ СЕРГИЕВО-ПОСАДСКОГО ГОРОДСКОГО ОКРУГА МОСКОВСКОЙ ОБЛАСТИ Муниципальное бюджетное общеобразовательное учреждение «Средняя общеобразовательная школа № 11» 141301, Московская область, г.Сергиев Посад, ул.Дружбы, 5 «А» тел./факс 8(496) 542-05-29; E-mail:  sepo_mbou_11@mosreg.ru структурные подразделения 141343, Московская область, Сергиево-Посадский г.о., д.Самотовино, д.59, тел. 541-71-60 141343, Московская область, Сергиево-Посадский г.о., д.Самотовино, д.51 (дошкольное отделение); тел. 541-74-80 141367, Московская область, Сергиево-Посадский г.о., пос.Загорские дали, д.9а,  тел. 548-35-48 141301, Московская область, Сергиево-Посадский г.о., г.Сергиев Посад, дошкольное отделение:  ул.Дружбы, д.10б,   тел. 542-03-73 Новоугличское шоссе, д.72,  тел. 542-07-09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Рисуем солью</vt:lpstr>
      <vt:lpstr>Слайд 13</vt:lpstr>
      <vt:lpstr>Слайд 14</vt:lpstr>
      <vt:lpstr>Слайд 15</vt:lpstr>
      <vt:lpstr>Слайд 16</vt:lpstr>
      <vt:lpstr>Слайд 17</vt:lpstr>
      <vt:lpstr>Слайд 18</vt:lpstr>
      <vt:lpstr>Творческих успехов</vt:lpstr>
    </vt:vector>
  </TitlesOfParts>
  <Company>Krokoz™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Эта волшебница соль</dc:title>
  <dc:creator>Admin</dc:creator>
  <cp:lastModifiedBy>зоя</cp:lastModifiedBy>
  <cp:revision>16</cp:revision>
  <dcterms:created xsi:type="dcterms:W3CDTF">2017-01-26T18:20:42Z</dcterms:created>
  <dcterms:modified xsi:type="dcterms:W3CDTF">2025-01-22T09:35:37Z</dcterms:modified>
</cp:coreProperties>
</file>